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336E-4DB3-9DE5-FB8EE0433EC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336E-4DB3-9DE5-FB8EE0433ECD}"/>
              </c:ext>
            </c:extLst>
          </c:dPt>
          <c:cat>
            <c:strRef>
              <c:f>Лист1!$A$2:$A$4</c:f>
              <c:strCache>
                <c:ptCount val="3"/>
                <c:pt idx="0">
                  <c:v>высокий уровень знаний</c:v>
                </c:pt>
                <c:pt idx="1">
                  <c:v>средний уровень знаний</c:v>
                </c:pt>
                <c:pt idx="2">
                  <c:v>низкий уровень знаний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6E-4DB3-9DE5-FB8EE0433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811584"/>
        <c:axId val="65813888"/>
        <c:axId val="0"/>
      </c:bar3DChart>
      <c:catAx>
        <c:axId val="6581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813888"/>
        <c:crosses val="autoZero"/>
        <c:auto val="1"/>
        <c:lblAlgn val="ctr"/>
        <c:lblOffset val="100"/>
        <c:noMultiLvlLbl val="0"/>
      </c:catAx>
      <c:valAx>
        <c:axId val="658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81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84856134583455"/>
          <c:y val="0.18372298800220341"/>
          <c:w val="0.24611195390005128"/>
          <c:h val="0.51987875628586044"/>
        </c:manualLayout>
      </c:layout>
      <c:overlay val="0"/>
      <c:txPr>
        <a:bodyPr/>
        <a:lstStyle/>
        <a:p>
          <a:pPr>
            <a:defRPr sz="1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7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709C-4A2D-BB52-3AA6105A71F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709C-4A2D-BB52-3AA6105A71FF}"/>
              </c:ext>
            </c:extLst>
          </c:dPt>
          <c:cat>
            <c:strRef>
              <c:f>Лист1!$A$2:$A$3</c:f>
              <c:strCache>
                <c:ptCount val="2"/>
                <c:pt idx="0">
                  <c:v>высокий уровень знаний</c:v>
                </c:pt>
                <c:pt idx="1">
                  <c:v>средний уровень знаний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9C-4A2D-BB52-3AA6105A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117568"/>
        <c:axId val="65140608"/>
        <c:axId val="0"/>
      </c:bar3DChart>
      <c:catAx>
        <c:axId val="6511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140608"/>
        <c:crosses val="autoZero"/>
        <c:auto val="1"/>
        <c:lblAlgn val="ctr"/>
        <c:lblOffset val="100"/>
        <c:noMultiLvlLbl val="0"/>
      </c:catAx>
      <c:valAx>
        <c:axId val="6514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11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25690191503831"/>
          <c:y val="0.15181918190670138"/>
          <c:w val="0.16248383882570233"/>
          <c:h val="0.53641755356815779"/>
        </c:manualLayout>
      </c:layout>
      <c:overlay val="0"/>
      <c:txPr>
        <a:bodyPr/>
        <a:lstStyle/>
        <a:p>
          <a:pPr>
            <a:defRPr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75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205C-4E66-87C9-A9E5967C837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05C-4E66-87C9-A9E5967C837C}"/>
              </c:ext>
            </c:extLst>
          </c:dPt>
          <c:cat>
            <c:strRef>
              <c:f>Лист1!$A$2:$A$3</c:f>
              <c:strCache>
                <c:ptCount val="2"/>
                <c:pt idx="0">
                  <c:v>высокий уровень знаний</c:v>
                </c:pt>
                <c:pt idx="1">
                  <c:v>средний уровень знаний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5C-4E66-87C9-A9E5967C8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177792"/>
        <c:axId val="98180480"/>
        <c:axId val="0"/>
      </c:bar3DChart>
      <c:catAx>
        <c:axId val="9817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180480"/>
        <c:crosses val="autoZero"/>
        <c:auto val="1"/>
        <c:lblAlgn val="ctr"/>
        <c:lblOffset val="100"/>
        <c:noMultiLvlLbl val="0"/>
      </c:catAx>
      <c:valAx>
        <c:axId val="9818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17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47912413726063"/>
          <c:y val="0.13498298594133445"/>
          <c:w val="0.19026161660348012"/>
          <c:h val="0.60095630476873096"/>
        </c:manualLayout>
      </c:layout>
      <c:overlay val="0"/>
      <c:txPr>
        <a:bodyPr/>
        <a:lstStyle/>
        <a:p>
          <a:pPr>
            <a:defRPr sz="1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75000"/>
      </a:schemeClr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F765-8872-460E-9F58-CDDE08E8FAA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2B8B-2F9D-4F5A-86CD-69681D1B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ова\Downloads\kos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02" y="64219"/>
            <a:ext cx="8772654" cy="65794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71480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для детей подготовительной группы </a:t>
            </a:r>
          </a:p>
          <a:p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«Знаменитые люди космоса»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3886200"/>
            <a:ext cx="371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 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Домошонкина Татьяна Сергеевна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142984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4678" y="2428868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857232"/>
            <a:ext cx="6643734" cy="48577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b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«Знаменитые люди космоса»</a:t>
            </a:r>
            <a:b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 у  детей старшего дошкольного возраста представлений о космическом пространстве, освоении космоса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людьми.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1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7500990" cy="1428760"/>
          </a:xfrm>
        </p:spPr>
        <p:txBody>
          <a:bodyPr>
            <a:normAutofit fontScale="90000"/>
          </a:bodyPr>
          <a:lstStyle/>
          <a:p>
            <a:br>
              <a:rPr lang="ru-RU" sz="2000" b="1" dirty="0">
                <a:solidFill>
                  <a:srgbClr val="FFFF00"/>
                </a:solidFill>
              </a:rPr>
            </a:br>
            <a:br>
              <a:rPr lang="ru-RU" sz="2000" b="1" dirty="0">
                <a:solidFill>
                  <a:srgbClr val="FFFF00"/>
                </a:solidFill>
              </a:rPr>
            </a:br>
            <a:br>
              <a:rPr lang="ru-RU" sz="2000" b="1" dirty="0">
                <a:solidFill>
                  <a:srgbClr val="FFFF00"/>
                </a:solidFill>
              </a:rPr>
            </a:br>
            <a:br>
              <a:rPr lang="ru-RU" sz="2000" b="1" dirty="0">
                <a:solidFill>
                  <a:srgbClr val="FFFF00"/>
                </a:solidFill>
              </a:rPr>
            </a:br>
            <a:br>
              <a:rPr lang="ru-RU" sz="2000" b="1" dirty="0">
                <a:solidFill>
                  <a:srgbClr val="FFFF00"/>
                </a:solidFill>
              </a:rPr>
            </a:br>
            <a:br>
              <a:rPr lang="ru-RU" sz="2000" b="1" dirty="0">
                <a:solidFill>
                  <a:srgbClr val="FFFF00"/>
                </a:solidFill>
              </a:rPr>
            </a:br>
            <a:br>
              <a:rPr lang="ru-RU" sz="2000" b="1" dirty="0">
                <a:solidFill>
                  <a:srgbClr val="FFFF00"/>
                </a:solidFill>
              </a:rPr>
            </a:b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b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«Знаменитые люди космоса»</a:t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 </a:t>
            </a:r>
            <a:br>
              <a:rPr lang="ru-RU" sz="2000" dirty="0">
                <a:solidFill>
                  <a:srgbClr val="FFFF00"/>
                </a:solidFill>
              </a:rPr>
            </a:b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3857652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Расширять представление детей о многообразии космоса; рассказать об интересных фактах и событиях космоса. 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57167"/>
            <a:ext cx="4357718" cy="19082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+mj-ea"/>
                <a:cs typeface="+mj-cs"/>
              </a:rPr>
              <a:t>2.  Дать детям знания об освоении человеком космического пространства, о значении космических исследований для жизни людей на Земле;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4286256"/>
            <a:ext cx="2571767" cy="25237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r>
              <a:rPr lang="ru-RU" sz="2000" dirty="0">
                <a:solidFill>
                  <a:schemeClr val="bg1"/>
                </a:solidFill>
                <a:ea typeface="+mj-ea"/>
                <a:cs typeface="+mj-cs"/>
              </a:rPr>
              <a:t>5. Познакомить с первым лётчиком-космонавтом Ю.А. Гагариным и другими знаменитыми космонавтами. 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572008"/>
            <a:ext cx="2071702" cy="19082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  <a:ea typeface="+mj-ea"/>
              <a:cs typeface="+mj-cs"/>
            </a:endParaRPr>
          </a:p>
          <a:p>
            <a:r>
              <a:rPr lang="ru-RU" sz="2000" dirty="0">
                <a:solidFill>
                  <a:schemeClr val="bg1"/>
                </a:solidFill>
                <a:ea typeface="+mj-ea"/>
                <a:cs typeface="+mj-cs"/>
              </a:rPr>
              <a:t>3.Воспитывать чувство гордости за свою Родину.</a:t>
            </a:r>
          </a:p>
          <a:p>
            <a:endParaRPr lang="ru-RU" sz="2000" dirty="0">
              <a:solidFill>
                <a:srgbClr val="FFFF00"/>
              </a:solidFill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786322"/>
            <a:ext cx="3000396" cy="19082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FFFF00"/>
              </a:solidFill>
              <a:ea typeface="+mj-ea"/>
              <a:cs typeface="+mj-cs"/>
            </a:endParaRPr>
          </a:p>
          <a:p>
            <a:r>
              <a:rPr lang="ru-RU" sz="2000" dirty="0">
                <a:solidFill>
                  <a:schemeClr val="bg1"/>
                </a:solidFill>
                <a:ea typeface="+mj-ea"/>
                <a:cs typeface="+mj-cs"/>
              </a:rPr>
              <a:t>4. Закрепить полученные знания о профессии космонавт, дублёр, репортёр.</a:t>
            </a:r>
            <a:br>
              <a:rPr lang="ru-RU" sz="2000" dirty="0">
                <a:solidFill>
                  <a:schemeClr val="bg1"/>
                </a:solidFill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Диаграмма начального мониторинга 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 детей по теме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«Знаменитые люди космоса»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42968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Диаграмма начального мониторинга 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 родителей по теме 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«Знаменитые люди космоса»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214554"/>
            <a:ext cx="4071966" cy="257176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Методы  профориентации детей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 l="7643" t="19332" r="7643" b="14759"/>
          <a:stretch>
            <a:fillRect/>
          </a:stretch>
        </p:blipFill>
        <p:spPr>
          <a:xfrm>
            <a:off x="285720" y="214290"/>
            <a:ext cx="1643074" cy="1871279"/>
          </a:xfrm>
          <a:ln w="76200">
            <a:solidFill>
              <a:srgbClr val="FFFF00"/>
            </a:solidFill>
          </a:ln>
        </p:spPr>
      </p:pic>
      <p:pic>
        <p:nvPicPr>
          <p:cNvPr id="5" name="Рисунок 4" descr="DSC01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57166"/>
            <a:ext cx="2920988" cy="164305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Рисунок 5" descr="Рисунок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57166"/>
            <a:ext cx="1942398" cy="176116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Рисунок 6" descr="Рисунок10.jpg"/>
          <p:cNvPicPr>
            <a:picLocks noChangeAspect="1"/>
          </p:cNvPicPr>
          <p:nvPr/>
        </p:nvPicPr>
        <p:blipFill>
          <a:blip r:embed="rId5"/>
          <a:srcRect l="10767" t="9120" r="19296" b="4578"/>
          <a:stretch>
            <a:fillRect/>
          </a:stretch>
        </p:blipFill>
        <p:spPr>
          <a:xfrm>
            <a:off x="6357950" y="4643445"/>
            <a:ext cx="2158180" cy="200026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Рисунок 7" descr="DSC016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857760"/>
            <a:ext cx="2500330" cy="169944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Рисунок 8" descr="IMG_20180418_113351.jpg"/>
          <p:cNvPicPr>
            <a:picLocks noChangeAspect="1"/>
          </p:cNvPicPr>
          <p:nvPr/>
        </p:nvPicPr>
        <p:blipFill>
          <a:blip r:embed="rId7" cstate="print"/>
          <a:srcRect t="19791" r="12500" b="15625"/>
          <a:stretch>
            <a:fillRect/>
          </a:stretch>
        </p:blipFill>
        <p:spPr>
          <a:xfrm>
            <a:off x="285720" y="2500306"/>
            <a:ext cx="1857388" cy="182791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0" name="Рисунок 9" descr="IMG_20180418_113341.jpg"/>
          <p:cNvPicPr>
            <a:picLocks noChangeAspect="1"/>
          </p:cNvPicPr>
          <p:nvPr/>
        </p:nvPicPr>
        <p:blipFill>
          <a:blip r:embed="rId8" cstate="print"/>
          <a:srcRect l="6944" t="28124" r="11111" b="23959"/>
          <a:stretch>
            <a:fillRect/>
          </a:stretch>
        </p:blipFill>
        <p:spPr>
          <a:xfrm>
            <a:off x="6521014" y="2500306"/>
            <a:ext cx="2290675" cy="17859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428868"/>
            <a:ext cx="3357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Методы реализации проекта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«Знаменитые люди космоса»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2643206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бесед о космосе и знаменитых космонавтах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85728"/>
            <a:ext cx="2428892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цикла занятий о космосе и о космонавтах </a:t>
            </a:r>
          </a:p>
          <a:p>
            <a:pPr algn="ct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285728"/>
            <a:ext cx="2143140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и видеороликов </a:t>
            </a:r>
          </a:p>
          <a:p>
            <a:pPr algn="ct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500306"/>
            <a:ext cx="2428892" cy="172354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лепбука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«Космос»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4714884"/>
            <a:ext cx="2286016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Озвучивание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видеоролика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«Знаменитые люди космоса»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643702" y="2285992"/>
            <a:ext cx="2143140" cy="17851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Интервью «Знаменитые люди космоса»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4500570"/>
            <a:ext cx="2286016" cy="2123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настольно-печатных, дидактических  и сюжетно-ролевых игр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Диаграмма заключительного мониторинга 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 детей по теме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«Знаменитые люди космоса»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50112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257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Цель проекта  «Знаменитые люди космоса»  Формирование  у  детей старшего дошкольного возраста представлений о космическом пространстве, освоении космоса людьми.  </vt:lpstr>
      <vt:lpstr>        Задачи проекта  «Знаменитые люди космоса»     </vt:lpstr>
      <vt:lpstr>Диаграмма начального мониторинга  знаний детей по теме  «Знаменитые люди космоса» </vt:lpstr>
      <vt:lpstr>Диаграмма начального мониторинга  знаний родителей по теме  «Знаменитые люди космоса»   </vt:lpstr>
      <vt:lpstr>Методы  профориентации детей  дошкольного возраста</vt:lpstr>
      <vt:lpstr>Презентация PowerPoint</vt:lpstr>
      <vt:lpstr>Презентация PowerPoint</vt:lpstr>
      <vt:lpstr>Диаграмма заключительного мониторинга  знаний детей по теме  «Знаменитые люди космоса»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Данила Досмонкин</cp:lastModifiedBy>
  <cp:revision>16</cp:revision>
  <dcterms:created xsi:type="dcterms:W3CDTF">2019-03-19T12:37:09Z</dcterms:created>
  <dcterms:modified xsi:type="dcterms:W3CDTF">2024-01-28T04:59:34Z</dcterms:modified>
</cp:coreProperties>
</file>