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1" r:id="rId3"/>
    <p:sldId id="314" r:id="rId4"/>
    <p:sldId id="315" r:id="rId5"/>
    <p:sldId id="313" r:id="rId6"/>
    <p:sldId id="312" r:id="rId7"/>
    <p:sldId id="304" r:id="rId8"/>
    <p:sldId id="306" r:id="rId9"/>
    <p:sldId id="307" r:id="rId10"/>
    <p:sldId id="308" r:id="rId11"/>
    <p:sldId id="310" r:id="rId12"/>
    <p:sldId id="316" r:id="rId13"/>
    <p:sldId id="317" r:id="rId14"/>
    <p:sldId id="318" r:id="rId15"/>
    <p:sldId id="319" r:id="rId16"/>
    <p:sldId id="320" r:id="rId17"/>
    <p:sldId id="322" r:id="rId18"/>
    <p:sldId id="270" r:id="rId19"/>
    <p:sldId id="257" r:id="rId20"/>
    <p:sldId id="258" r:id="rId21"/>
    <p:sldId id="260" r:id="rId22"/>
    <p:sldId id="261" r:id="rId23"/>
    <p:sldId id="271" r:id="rId24"/>
    <p:sldId id="283" r:id="rId25"/>
    <p:sldId id="288" r:id="rId26"/>
    <p:sldId id="286" r:id="rId27"/>
    <p:sldId id="287" r:id="rId28"/>
    <p:sldId id="267" r:id="rId29"/>
    <p:sldId id="268" r:id="rId30"/>
    <p:sldId id="284" r:id="rId31"/>
    <p:sldId id="285" r:id="rId32"/>
    <p:sldId id="275" r:id="rId33"/>
    <p:sldId id="276" r:id="rId34"/>
    <p:sldId id="273" r:id="rId35"/>
    <p:sldId id="274" r:id="rId36"/>
    <p:sldId id="263" r:id="rId37"/>
    <p:sldId id="264" r:id="rId38"/>
    <p:sldId id="265" r:id="rId39"/>
    <p:sldId id="266" r:id="rId40"/>
    <p:sldId id="277" r:id="rId41"/>
    <p:sldId id="278" r:id="rId42"/>
    <p:sldId id="279" r:id="rId43"/>
    <p:sldId id="280" r:id="rId44"/>
    <p:sldId id="321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onotype Corsiva" panose="03010101010201010101" pitchFamily="66" charset="0"/>
      <p:italic r:id="rId5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 autoAdjust="0"/>
    <p:restoredTop sz="94660"/>
  </p:normalViewPr>
  <p:slideViewPr>
    <p:cSldViewPr>
      <p:cViewPr varScale="1">
        <p:scale>
          <a:sx n="106" d="100"/>
          <a:sy n="106" d="100"/>
        </p:scale>
        <p:origin x="17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861A-A68A-4472-A13A-07B5F069F664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86A9-3D1E-4028-A71D-7888B21AD3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294D-B760-4209-B8CF-4381F8531103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1B983-F1E6-4549-B977-9F42AFF6B8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67A9-CAB3-414D-A4D3-7B20980E3BBD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E6A5-5E76-4953-8A9F-47CAB51958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81A6-C68E-43F8-BF66-67A8C250E7F3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27BD-B6FD-4A57-AE9A-C2B46D6C95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F13D-1CC6-429E-BE89-C90F4F039B88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3253-F647-41C4-BE85-F4AC3C1DCA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E80A-612C-432C-9F9E-455933E7B672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D9F9-D3C9-4DB8-83BC-2E21F6C4FF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32E5-2135-49A0-AFA3-AC9A8D8F976A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20D67-2554-4561-B84A-A76B347FD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A4F5-92DA-4EEB-AE92-007286633E92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7B9C-3380-4AC5-B8E1-B61E6E4FC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5665-485E-4F5D-A3C2-D67B0C039332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8EF5-F5E9-4CCC-AE78-9D8DBC6962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6E02-5D02-4000-BD3F-E713B1E65C00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2712-5E95-49E1-8FC8-74D1176427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D671-C0C2-400F-A0BA-4C3833820D2A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AC0B-292F-4101-8130-CB0C42302C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A9B30-2490-4162-AB36-9ECB7B768B1A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52354E-D466-4452-B965-502B3AD00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3743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Дикие животные</a:t>
            </a:r>
            <a:br>
              <a:rPr lang="ru-RU" sz="6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Хабаровского края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644900"/>
            <a:ext cx="4321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33375"/>
            <a:ext cx="41036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644900"/>
            <a:ext cx="34559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50825" y="260350"/>
            <a:ext cx="46815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Белогрудый медведь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716338"/>
            <a:ext cx="39608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357563"/>
            <a:ext cx="41052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260350"/>
            <a:ext cx="41402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0" y="0"/>
            <a:ext cx="46434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Утка-</a:t>
            </a:r>
          </a:p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мандаринка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208963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</a:rPr>
              <a:t>Физминутка.</a:t>
            </a:r>
            <a:r>
              <a:rPr lang="ru-RU" sz="6000">
                <a:solidFill>
                  <a:srgbClr val="FF0000"/>
                </a:solidFill>
              </a:rPr>
              <a:t>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Мы шагаем, мы шагаем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Руки выше поднимаем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Голову не опускаем.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Дышим ровно, глубоко.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Впереди, из-за куста,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Смотрит хитрая лиса.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Мы лисицу обхитрим,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На носочках побежим.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И по кочкам и по кочкам,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Скачем смело на носочках.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Каждый день – всегда, везде,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Мы участвуем в игре.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На защиту встанем смело,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А затем опять за дело...</a:t>
            </a:r>
          </a:p>
        </p:txBody>
      </p:sp>
      <p:pic>
        <p:nvPicPr>
          <p:cNvPr id="14339" name="Рисунок 4" descr="Описание: http://vplaksina.narod.ru/images/pic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1125538"/>
            <a:ext cx="399415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998538"/>
            <a:ext cx="6792912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50825" y="0"/>
            <a:ext cx="3856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Орёл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214438"/>
            <a:ext cx="72009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611188" y="0"/>
            <a:ext cx="2659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Беркут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916113"/>
            <a:ext cx="30972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2349500"/>
            <a:ext cx="48133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900113" y="692150"/>
            <a:ext cx="6877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Японский журавль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557338"/>
            <a:ext cx="6765925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55650" y="333375"/>
            <a:ext cx="25971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Лебедь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23850" y="692150"/>
            <a:ext cx="8569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диких животных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Хабаровского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края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Живёт в дупле, живёт - в гнезде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Лесной орех, грибы таскает.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И 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на немалой высоте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Пушистый хвост, как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луч</a:t>
            </a:r>
            <a:r>
              <a:rPr lang="ru-RU" sz="4400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, мелькает.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/>
              <a:t> 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</a:rPr>
              <a:t>(Белка)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250825" y="260350"/>
            <a:ext cx="37449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Амурский</a:t>
            </a:r>
          </a:p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лесной </a:t>
            </a:r>
          </a:p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3429000"/>
            <a:ext cx="4211637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33375"/>
            <a:ext cx="41751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141663"/>
            <a:ext cx="39243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Это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животное имеет темно-бурую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окраску, белый 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галстук  на груди. Его изображение имеется на гербе Хабаровского края. </a:t>
            </a:r>
            <a:endParaRPr lang="ru-RU" sz="4800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(Медведь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)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smtClean="0">
                <a:solidFill>
                  <a:srgbClr val="C00000"/>
                </a:solidFill>
                <a:latin typeface="Monotype Corsiva" pitchFamily="66" charset="0"/>
              </a:rPr>
              <a:t>Из кошачьих , зверь зубатый,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solidFill>
                  <a:srgbClr val="C00000"/>
                </a:solidFill>
                <a:latin typeface="Monotype Corsiva" pitchFamily="66" charset="0"/>
              </a:rPr>
              <a:t>Как в тельняшке, полосатый.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solidFill>
                  <a:srgbClr val="C00000"/>
                </a:solidFill>
                <a:latin typeface="Monotype Corsiva" pitchFamily="66" charset="0"/>
              </a:rPr>
              <a:t>С этим юнгой не до игр!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solidFill>
                  <a:srgbClr val="C00000"/>
                </a:solidFill>
                <a:latin typeface="Monotype Corsiva" pitchFamily="66" charset="0"/>
              </a:rPr>
              <a:t> Это крупный хищник</a:t>
            </a:r>
            <a:r>
              <a:rPr lang="ru-RU" sz="4800" b="1" smtClean="0">
                <a:solidFill>
                  <a:srgbClr val="C00000"/>
                </a:solidFill>
                <a:latin typeface="Monotype Corsiva" pitchFamily="66" charset="0"/>
              </a:rPr>
              <a:t>… </a:t>
            </a:r>
          </a:p>
          <a:p>
            <a:pPr eaLnBrk="1" hangingPunct="1">
              <a:buFont typeface="Arial" charset="0"/>
              <a:buNone/>
            </a:pPr>
            <a:r>
              <a:rPr lang="ru-RU" sz="4800" b="1" smtClean="0">
                <a:solidFill>
                  <a:srgbClr val="C00000"/>
                </a:solidFill>
                <a:latin typeface="Monotype Corsiva" pitchFamily="66" charset="0"/>
              </a:rPr>
              <a:t>(Тигр) </a:t>
            </a:r>
            <a:endParaRPr lang="ru-RU" sz="480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kam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Лежать он может целый день, </a:t>
            </a:r>
            <a:endParaRPr lang="ru-RU" sz="540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Ему </a:t>
            </a:r>
            <a:r>
              <a:rPr lang="ru-RU" sz="5400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лежать совсем не лень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b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(Тюлень)</a:t>
            </a:r>
            <a:endParaRPr lang="ru-RU" sz="54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472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Напоминает он козу,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Живёт в лесу и роще,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Боится волка, ест траву,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Найти его там проще. 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Горал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)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ru-RU" sz="54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Враг полёвок, птиц и белок,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Не упустит всех, кто мелок.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Цвет каштановый, лоснится.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Это </a:t>
            </a: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шустрая…..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(Куница)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Амурский </a:t>
            </a:r>
          </a:p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степной </a:t>
            </a:r>
          </a:p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хорь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141663"/>
            <a:ext cx="42497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60350"/>
            <a:ext cx="4068762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357563"/>
            <a:ext cx="40322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31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Этот </a:t>
            </a: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зверь серьёзный очень,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 А охотится он ночью.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 И на дереве обычно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Прячет </a:t>
            </a: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он свою добычу.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 У него на шкуре пятна.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Незаметней </a:t>
            </a: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так. Понятно?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 Увидал добычу, старт!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 На охоте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(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Леопард)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Monotype Corsiva" pitchFamily="66" charset="0"/>
              </a:rPr>
              <a:t>Из семейства полорогих,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Monotype Corsiva" pitchFamily="66" charset="0"/>
              </a:rPr>
              <a:t> Подсемейство же быков,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Monotype Corsiva" pitchFamily="66" charset="0"/>
              </a:rPr>
              <a:t>Он один из тех немногих,</a:t>
            </a:r>
          </a:p>
          <a:p>
            <a:pPr eaLnBrk="1" hangingPunct="1">
              <a:buFont typeface="Arial" charset="0"/>
              <a:buNone/>
            </a:pPr>
            <a:r>
              <a:rPr lang="ru-RU" sz="4800" smtClean="0">
                <a:latin typeface="Monotype Corsiva" pitchFamily="66" charset="0"/>
              </a:rPr>
              <a:t> Что пришёл к нам из веков.</a:t>
            </a:r>
          </a:p>
          <a:p>
            <a:pPr eaLnBrk="1" hangingPunct="1">
              <a:buFont typeface="Arial" charset="0"/>
              <a:buNone/>
            </a:pPr>
            <a:r>
              <a:rPr lang="ru-RU" sz="4800" b="1" smtClean="0">
                <a:latin typeface="Monotype Corsiva" pitchFamily="66" charset="0"/>
              </a:rPr>
              <a:t> (Зубр)</a:t>
            </a:r>
            <a:endParaRPr lang="ru-RU" sz="4800" smtClean="0">
              <a:latin typeface="Monotype Corsiva" pitchFamily="66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Родственник домашней хрюшке,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Хоть стоячие есть ушки.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 пятачком. Большой. Всеядный!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А ещё он дикий, стадный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Дикий кабан)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smtClean="0">
                <a:solidFill>
                  <a:srgbClr val="FF0000"/>
                </a:solidFill>
                <a:latin typeface="Monotype Corsiva" pitchFamily="66" charset="0"/>
              </a:rPr>
              <a:t>Это животное  питается только лишайниками. … Ещё его характеризуют, как выделяющий мускус. По внешнему виду напоминает оленя, но в отличии от него не имеет рогов. Иногда его зовут водяным оленем.</a:t>
            </a:r>
          </a:p>
          <a:p>
            <a:pPr eaLnBrk="1" hangingPunct="1">
              <a:buFont typeface="Arial" charset="0"/>
              <a:buNone/>
            </a:pPr>
            <a:r>
              <a:rPr lang="ru-RU" sz="440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b="1" smtClean="0">
                <a:solidFill>
                  <a:srgbClr val="FF0000"/>
                </a:solidFill>
                <a:latin typeface="Monotype Corsiva" pitchFamily="66" charset="0"/>
              </a:rPr>
              <a:t>(Кабарга)</a:t>
            </a:r>
            <a:endParaRPr lang="ru-RU" sz="4400" smtClean="0">
              <a:solidFill>
                <a:srgbClr val="FF0000"/>
              </a:solidFill>
              <a:latin typeface="Monotype Corsiva" pitchFamily="66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404813"/>
            <a:ext cx="7127875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Он других не обижает.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Ест траву, в лесу гуляет,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Но ветвистыми рогами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Может справиться с волками!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8550" y="5505450"/>
            <a:ext cx="20732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EA157A">
                    <a:lumMod val="75000"/>
                  </a:srgbClr>
                </a:solidFill>
                <a:latin typeface="Calibri"/>
                <a:cs typeface="+mn-cs"/>
              </a:rPr>
              <a:t>(Олень)</a:t>
            </a:r>
            <a:endParaRPr lang="ru-RU" sz="4400" dirty="0">
              <a:solidFill>
                <a:srgbClr val="EA157A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2873375"/>
            <a:ext cx="4843463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38138"/>
            <a:ext cx="43910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41767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</a:p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волк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689350"/>
            <a:ext cx="417671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979488"/>
            <a:ext cx="41767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932238"/>
            <a:ext cx="41402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smtClean="0">
                <a:latin typeface="Monotype Corsiva" pitchFamily="66" charset="0"/>
              </a:rPr>
              <a:t>Красно-бурый, серо-бурый,</a:t>
            </a:r>
          </a:p>
          <a:p>
            <a:pPr eaLnBrk="1" hangingPunct="1">
              <a:buFont typeface="Arial" charset="0"/>
              <a:buNone/>
            </a:pPr>
            <a:r>
              <a:rPr lang="ru-RU" sz="5400" smtClean="0">
                <a:latin typeface="Monotype Corsiva" pitchFamily="66" charset="0"/>
              </a:rPr>
              <a:t> Полосы вдоль спинки.</a:t>
            </a:r>
          </a:p>
          <a:p>
            <a:pPr eaLnBrk="1" hangingPunct="1">
              <a:buFont typeface="Arial" charset="0"/>
              <a:buNone/>
            </a:pPr>
            <a:r>
              <a:rPr lang="ru-RU" sz="5400" smtClean="0">
                <a:latin typeface="Monotype Corsiva" pitchFamily="66" charset="0"/>
              </a:rPr>
              <a:t> Любит хлебные культуры,</a:t>
            </a:r>
          </a:p>
          <a:p>
            <a:pPr eaLnBrk="1" hangingPunct="1">
              <a:buFont typeface="Arial" charset="0"/>
              <a:buNone/>
            </a:pPr>
            <a:r>
              <a:rPr lang="ru-RU" sz="5400" smtClean="0">
                <a:latin typeface="Monotype Corsiva" pitchFamily="66" charset="0"/>
              </a:rPr>
              <a:t> Тишь лесной глубинки. </a:t>
            </a:r>
          </a:p>
          <a:p>
            <a:pPr eaLnBrk="1" hangingPunct="1">
              <a:buFont typeface="Arial" charset="0"/>
              <a:buNone/>
            </a:pPr>
            <a:r>
              <a:rPr lang="ru-RU" sz="5400" b="1" smtClean="0">
                <a:latin typeface="Monotype Corsiva" pitchFamily="66" charset="0"/>
              </a:rPr>
              <a:t>(Бурундук)</a:t>
            </a:r>
            <a:endParaRPr lang="ru-RU" sz="5400" smtClean="0">
              <a:latin typeface="Monotype Corsiva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5400" smtClean="0">
                <a:latin typeface="Monotype Corsiva" pitchFamily="66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Мех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густой и бархатистый,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Бурый, брюхом - серебристый.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Хвост </a:t>
            </a: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чешуйчатый и с килем,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Ищет корм в глубинном иле.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(Выхухоль)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333375"/>
            <a:ext cx="36401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76078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33375"/>
            <a:ext cx="430371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3357563"/>
            <a:ext cx="42846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4"/>
          <p:cNvSpPr txBox="1">
            <a:spLocks noChangeArrowheads="1"/>
          </p:cNvSpPr>
          <p:nvPr/>
        </p:nvSpPr>
        <p:spPr bwMode="auto">
          <a:xfrm>
            <a:off x="1258888" y="908050"/>
            <a:ext cx="71389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спасибо! </a:t>
            </a:r>
          </a:p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закончено.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195638"/>
            <a:ext cx="424973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276600"/>
            <a:ext cx="403225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2305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33375"/>
            <a:ext cx="4249737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50825" y="333375"/>
            <a:ext cx="44656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Амурские</a:t>
            </a:r>
          </a:p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леопарды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981075"/>
            <a:ext cx="388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644900"/>
            <a:ext cx="40338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005263"/>
            <a:ext cx="4176713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am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262063"/>
            <a:ext cx="7056438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23850" y="188913"/>
            <a:ext cx="6505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Уссурийский тигр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341438"/>
            <a:ext cx="74168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23850" y="260350"/>
            <a:ext cx="26304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Рысь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196975"/>
            <a:ext cx="80645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333375"/>
            <a:ext cx="66135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Пятнистый олень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Животные. Дальнего Восто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Животные. Дальнего Востока</Template>
  <TotalTime>627</TotalTime>
  <Words>486</Words>
  <Application>Microsoft Office PowerPoint</Application>
  <PresentationFormat>Экран (4:3)</PresentationFormat>
  <Paragraphs>106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Calibri</vt:lpstr>
      <vt:lpstr>Monotype Corsiva</vt:lpstr>
      <vt:lpstr>Times New Roman</vt:lpstr>
      <vt:lpstr>Arial</vt:lpstr>
      <vt:lpstr>Животные. Дальнего Востока</vt:lpstr>
      <vt:lpstr>Дикие животные Хабаровского края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Хабаровского края  Педагог :  Войтова  Галина Викторовна.</dc:title>
  <dc:creator>связной</dc:creator>
  <cp:lastModifiedBy>Kadr</cp:lastModifiedBy>
  <cp:revision>82</cp:revision>
  <dcterms:created xsi:type="dcterms:W3CDTF">2014-01-01T00:02:24Z</dcterms:created>
  <dcterms:modified xsi:type="dcterms:W3CDTF">2024-03-18T00:39:26Z</dcterms:modified>
</cp:coreProperties>
</file>