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314" r:id="rId3"/>
    <p:sldId id="315" r:id="rId4"/>
    <p:sldId id="316" r:id="rId5"/>
    <p:sldId id="256" r:id="rId6"/>
    <p:sldId id="293" r:id="rId7"/>
    <p:sldId id="261" r:id="rId8"/>
    <p:sldId id="263" r:id="rId9"/>
    <p:sldId id="265" r:id="rId10"/>
    <p:sldId id="264" r:id="rId11"/>
    <p:sldId id="269" r:id="rId12"/>
    <p:sldId id="268" r:id="rId13"/>
    <p:sldId id="271" r:id="rId14"/>
    <p:sldId id="276" r:id="rId15"/>
    <p:sldId id="274" r:id="rId16"/>
    <p:sldId id="294" r:id="rId17"/>
    <p:sldId id="279" r:id="rId18"/>
    <p:sldId id="307" r:id="rId19"/>
    <p:sldId id="305" r:id="rId20"/>
    <p:sldId id="280" r:id="rId21"/>
    <p:sldId id="308" r:id="rId22"/>
    <p:sldId id="309" r:id="rId23"/>
    <p:sldId id="281" r:id="rId24"/>
    <p:sldId id="310" r:id="rId25"/>
    <p:sldId id="292" r:id="rId26"/>
    <p:sldId id="311" r:id="rId27"/>
    <p:sldId id="282" r:id="rId28"/>
    <p:sldId id="301" r:id="rId29"/>
    <p:sldId id="312" r:id="rId30"/>
    <p:sldId id="283" r:id="rId31"/>
    <p:sldId id="302" r:id="rId32"/>
    <p:sldId id="303" r:id="rId33"/>
    <p:sldId id="313" r:id="rId34"/>
    <p:sldId id="284" r:id="rId35"/>
    <p:sldId id="286" r:id="rId36"/>
    <p:sldId id="304" r:id="rId37"/>
    <p:sldId id="273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660"/>
  </p:normalViewPr>
  <p:slideViewPr>
    <p:cSldViewPr>
      <p:cViewPr>
        <p:scale>
          <a:sx n="76" d="100"/>
          <a:sy n="76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lang="ru-RU" smtClean="0"/>
              <a:t>Коренные </a:t>
            </a:r>
            <a:br>
              <a:rPr dirty="0" lang="ru-RU" smtClean="0"/>
            </a:br>
            <a:r>
              <a:rPr dirty="0" lang="ru-RU" smtClean="0"/>
              <a:t>малочисленные народы </a:t>
            </a:r>
            <a:br>
              <a:rPr dirty="0" lang="ru-RU" smtClean="0"/>
            </a:br>
            <a:r>
              <a:rPr dirty="0" lang="ru-RU" smtClean="0"/>
              <a:t>хабаровского</a:t>
            </a:r>
            <a:br>
              <a:rPr dirty="0" lang="ru-RU" smtClean="0"/>
            </a:br>
            <a:r>
              <a:rPr dirty="0" lang="ru-RU" smtClean="0"/>
              <a:t>края</a:t>
            </a:r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467544" y="3501008"/>
            <a:ext cx="2952328" cy="2664296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проводник Арсеньева 1985.jpg" id="4098" name="Picture 2"/>
          <p:cNvPicPr>
            <a:picLocks noChangeArrowheads="1" noChangeAspect="1"/>
          </p:cNvPicPr>
          <p:nvPr/>
        </p:nvPicPr>
        <p:blipFill>
          <a:blip cstate="print" r:embed="rId2"/>
          <a:srcRect r="27"/>
          <a:stretch>
            <a:fillRect/>
          </a:stretch>
        </p:blipFill>
        <p:spPr bwMode="auto">
          <a:xfrm>
            <a:off x="395536" y="2564904"/>
            <a:ext cx="3528392" cy="381642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музей\Мои документы\Мои рисунки\петрог\проводник Арсеньева 1986.jpg" id="4099" name="Picture 3"/>
          <p:cNvPicPr>
            <a:picLocks noChangeArrowheads="1" noChangeAspect="1"/>
          </p:cNvPicPr>
          <p:nvPr/>
        </p:nvPicPr>
        <p:blipFill>
          <a:blip cstate="print" r:embed="rId3"/>
          <a:srcRect b="197"/>
          <a:stretch>
            <a:fillRect/>
          </a:stretch>
        </p:blipFill>
        <p:spPr bwMode="auto">
          <a:xfrm>
            <a:off x="3491880" y="4653136"/>
            <a:ext cx="2952328" cy="201622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/>
              <a:t>история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В хозяйственном календаре нанайцев пять месяцев носят названия рыб.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Раньше, до прихода русских, одежду и обувь они делали из рыбьей кожи, а домашнюю утварь из дерева и бересты.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осуда. кухонная утварь\посуда. кухонная утварь 033.jpg" id="6" name="Picture 2"/>
          <p:cNvPicPr>
            <a:picLocks noChangeArrowheads="1" noChangeAspect="1"/>
          </p:cNvPicPr>
          <p:nvPr/>
        </p:nvPicPr>
        <p:blipFill>
          <a:blip cstate="print" r:embed="rId2"/>
          <a:srcRect b="71"/>
          <a:stretch>
            <a:fillRect/>
          </a:stretch>
        </p:blipFill>
        <p:spPr bwMode="auto">
          <a:xfrm>
            <a:off x="323528" y="4077072"/>
            <a:ext cx="3001989" cy="1813702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осуда. кухонная утварь\посуда. кухонная утварь 038.jpg" id="7" name="Picture 2"/>
          <p:cNvPicPr>
            <a:picLocks noChangeArrowheads="1" noChangeAspect="1"/>
          </p:cNvPicPr>
          <p:nvPr/>
        </p:nvPicPr>
        <p:blipFill>
          <a:blip cstate="print" r:embed="rId3"/>
          <a:srcRect r="140"/>
          <a:stretch>
            <a:fillRect/>
          </a:stretch>
        </p:blipFill>
        <p:spPr bwMode="auto">
          <a:xfrm>
            <a:off x="5868144" y="4149080"/>
            <a:ext cx="2627784" cy="1817099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кор народы 005.jpg" id="1026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347864" y="3717032"/>
            <a:ext cx="2504753" cy="290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958066" cy="2952328"/>
          </a:xfrm>
        </p:spPr>
        <p:txBody>
          <a:bodyPr>
            <a:normAutofit/>
          </a:bodyPr>
          <a:lstStyle/>
          <a:p>
            <a:r>
              <a:rPr dirty="0" lang="ru-RU" smtClean="0"/>
              <a:t>Нанайцем (гольдом) был </a:t>
            </a:r>
            <a:r>
              <a:rPr dirty="0" err="1" lang="ru-RU" smtClean="0"/>
              <a:t>Дерсу</a:t>
            </a:r>
            <a:r>
              <a:rPr dirty="0" lang="ru-RU" smtClean="0"/>
              <a:t>  </a:t>
            </a:r>
            <a:r>
              <a:rPr dirty="0" err="1" lang="ru-RU" smtClean="0"/>
              <a:t>Узала</a:t>
            </a:r>
            <a:r>
              <a:rPr dirty="0" lang="ru-RU" smtClean="0"/>
              <a:t>,</a:t>
            </a:r>
            <a:br>
              <a:rPr dirty="0" lang="ru-RU" smtClean="0"/>
            </a:br>
            <a:r>
              <a:rPr dirty="0" lang="ru-RU" smtClean="0"/>
              <a:t>друг и проводник </a:t>
            </a:r>
            <a:br>
              <a:rPr dirty="0" lang="ru-RU" smtClean="0"/>
            </a:br>
            <a:r>
              <a:rPr dirty="0" lang="ru-RU" smtClean="0"/>
              <a:t>В.А. Арсеньева</a:t>
            </a:r>
            <a:endParaRPr dirty="0" lang="ru-RU"/>
          </a:p>
        </p:txBody>
      </p:sp>
      <p:sp>
        <p:nvSpPr>
          <p:cNvPr id="3" name="Текст 2"/>
          <p:cNvSpPr>
            <a:spLocks noGrp="1"/>
          </p:cNvSpPr>
          <p:nvPr>
            <p:ph idx="2" sz="half" type="body"/>
          </p:nvPr>
        </p:nvSpPr>
        <p:spPr>
          <a:xfrm>
            <a:off x="4499992" y="5589240"/>
            <a:ext cx="4318106" cy="864096"/>
          </a:xfrm>
        </p:spPr>
        <p:txBody>
          <a:bodyPr>
            <a:normAutofit lnSpcReduction="10000"/>
          </a:bodyPr>
          <a:lstStyle/>
          <a:p>
            <a:r>
              <a:rPr dirty="0" lang="ru-RU" smtClean="0" sz="2000"/>
              <a:t>Картина</a:t>
            </a:r>
          </a:p>
          <a:p>
            <a:r>
              <a:rPr dirty="0" lang="ru-RU" smtClean="0" sz="2000"/>
              <a:t> Андрея </a:t>
            </a:r>
            <a:r>
              <a:rPr dirty="0" err="1" lang="ru-RU" smtClean="0" sz="2000"/>
              <a:t>Иченгаевича</a:t>
            </a:r>
            <a:r>
              <a:rPr dirty="0" lang="ru-RU" smtClean="0" sz="2000"/>
              <a:t> </a:t>
            </a:r>
            <a:r>
              <a:rPr dirty="0" err="1" lang="ru-RU" smtClean="0" sz="2000"/>
              <a:t>Бельды</a:t>
            </a:r>
            <a:r>
              <a:rPr dirty="0" lang="ru-RU" smtClean="0" sz="2000"/>
              <a:t> «Проводник Арсеньева» 1973 год</a:t>
            </a:r>
            <a:endParaRPr dirty="0" lang="ru-RU" sz="2000"/>
          </a:p>
        </p:txBody>
      </p:sp>
      <p:pic>
        <p:nvPicPr>
          <p:cNvPr descr="C:\Documents and Settings\музей\Мои документы\Мои рисунки\петрог\проводник Арсеньева 1973.jpg" id="6146" name="Picture 2"/>
          <p:cNvPicPr>
            <a:picLocks noChangeArrowheads="1" noChangeAspect="1" noGrp="1"/>
          </p:cNvPicPr>
          <p:nvPr>
            <p:ph idx="1" type="pic"/>
          </p:nvPr>
        </p:nvPicPr>
        <p:blipFill>
          <a:blip cstate="print" r:embed="rId2"/>
          <a:srcRect b="37"/>
          <a:stretch>
            <a:fillRect/>
          </a:stretch>
        </p:blipFill>
        <p:spPr bwMode="auto">
          <a:xfrm>
            <a:off x="755576" y="1340768"/>
            <a:ext cx="3898322" cy="4114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72808" cy="1512168"/>
          </a:xfrm>
        </p:spPr>
        <p:txBody>
          <a:bodyPr>
            <a:normAutofit/>
          </a:bodyPr>
          <a:lstStyle/>
          <a:p>
            <a:r>
              <a:rPr dirty="0" lang="ru-RU" sz="2700">
                <a:solidFill>
                  <a:schemeClr val="tx2">
                    <a:lumMod val="75000"/>
                  </a:schemeClr>
                </a:solidFill>
              </a:rPr>
              <a:t>Китайская </a:t>
            </a:r>
            <a:r>
              <a:rPr dirty="0" lang="ru-RU" smtClean="0" sz="2700">
                <a:solidFill>
                  <a:schemeClr val="tx2">
                    <a:lumMod val="75000"/>
                  </a:schemeClr>
                </a:solidFill>
              </a:rPr>
              <a:t>делегация</a:t>
            </a:r>
            <a:br>
              <a:rPr dirty="0" lang="ru-RU" smtClean="0" sz="2700">
                <a:solidFill>
                  <a:schemeClr val="tx2">
                    <a:lumMod val="75000"/>
                  </a:schemeClr>
                </a:solidFill>
              </a:rPr>
            </a:br>
            <a:r>
              <a:rPr dirty="0" lang="ru-RU" smtClean="0" sz="27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ru-RU" sz="2700">
                <a:solidFill>
                  <a:schemeClr val="tx2">
                    <a:lumMod val="75000"/>
                  </a:schemeClr>
                </a:solidFill>
              </a:rPr>
              <a:t>в нанайском селе </a:t>
            </a:r>
            <a:r>
              <a:rPr dirty="0" err="1" lang="ru-RU" smtClean="0" sz="2700">
                <a:solidFill>
                  <a:schemeClr val="tx2">
                    <a:lumMod val="75000"/>
                  </a:schemeClr>
                </a:solidFill>
              </a:rPr>
              <a:t>Джари</a:t>
            </a:r>
            <a:r>
              <a:rPr dirty="0" lang="ru-RU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dirty="0" lang="ru-RU">
                <a:solidFill>
                  <a:schemeClr val="tx2">
                    <a:lumMod val="75000"/>
                  </a:schemeClr>
                </a:solidFill>
              </a:rPr>
            </a:br>
            <a:endParaRPr dirty="0" lang="ru-RU"/>
          </a:p>
        </p:txBody>
      </p:sp>
      <p:sp>
        <p:nvSpPr>
          <p:cNvPr id="3" name="Текст 2"/>
          <p:cNvSpPr>
            <a:spLocks noGrp="1"/>
          </p:cNvSpPr>
          <p:nvPr>
            <p:ph idx="2" type="body"/>
          </p:nvPr>
        </p:nvSpPr>
        <p:spPr>
          <a:xfrm>
            <a:off x="395536" y="1484784"/>
            <a:ext cx="7560840" cy="864096"/>
          </a:xfrm>
        </p:spPr>
        <p:txBody>
          <a:bodyPr>
            <a:noAutofit/>
          </a:bodyPr>
          <a:lstStyle/>
          <a:p>
            <a:r>
              <a:rPr dirty="0" lang="ru-RU" smtClean="0" sz="2400">
                <a:solidFill>
                  <a:schemeClr val="tx2">
                    <a:lumMod val="75000"/>
                  </a:schemeClr>
                </a:solidFill>
              </a:rPr>
              <a:t>Делегация из провинции </a:t>
            </a:r>
            <a:r>
              <a:rPr dirty="0" err="1" lang="ru-RU" smtClean="0" sz="2400">
                <a:solidFill>
                  <a:schemeClr val="tx2">
                    <a:lumMod val="75000"/>
                  </a:schemeClr>
                </a:solidFill>
              </a:rPr>
              <a:t>Хэйлунцзяна</a:t>
            </a:r>
            <a:r>
              <a:rPr dirty="0" lang="ru-RU" smtClean="0" sz="2400">
                <a:solidFill>
                  <a:schemeClr val="tx2">
                    <a:lumMod val="75000"/>
                  </a:schemeClr>
                </a:solidFill>
              </a:rPr>
              <a:t> КНР на праздновании 360-летия села </a:t>
            </a:r>
            <a:r>
              <a:rPr dirty="0" err="1" lang="ru-RU" smtClean="0" sz="2400">
                <a:solidFill>
                  <a:schemeClr val="tx2">
                    <a:lumMod val="75000"/>
                  </a:schemeClr>
                </a:solidFill>
              </a:rPr>
              <a:t>Джари</a:t>
            </a:r>
            <a:r>
              <a:rPr dirty="0" lang="ru-RU" smtClean="0" sz="2400">
                <a:solidFill>
                  <a:schemeClr val="tx2">
                    <a:lumMod val="75000"/>
                  </a:schemeClr>
                </a:solidFill>
              </a:rPr>
              <a:t>.  2007 год</a:t>
            </a:r>
            <a:endParaRPr dirty="0" lang="ru-RU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rrowheads="1" noChangeAspect="1" noGrp="1"/>
          </p:cNvPicPr>
          <p:nvPr>
            <p:ph idx="1" sz="half"/>
          </p:nvPr>
        </p:nvPicPr>
        <p:blipFill>
          <a:blip cstate="print" r:embed="rId2"/>
          <a:srcRect b="36"/>
          <a:stretch>
            <a:fillRect/>
          </a:stretch>
        </p:blipFill>
        <p:spPr bwMode="auto">
          <a:xfrm>
            <a:off x="1907704" y="2420888"/>
            <a:ext cx="6480720" cy="420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5040560" cy="19568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Нанайцы, проживающие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Китае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7228656" cy="41068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Около 5 тыс. нанайцев проживает в Китае, между реками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Сунгари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Уссури.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Поднебесной их называют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хэчже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Переселены они были предками маньчжуров с низовий Амура.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протяжении десятилетий какие-либо контакты между нанайцами, разделёнными советско-китайской границей, были исключены.В  КНР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хэчже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подвергались тотальной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китаизации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так что сегодня родным языком здесь практически уже никто не владеет.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музей\Мои документы\Мои рисунки\петрог\эвены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716709" cy="2073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53604" cy="2031504"/>
          </a:xfrm>
        </p:spPr>
        <p:txBody>
          <a:bodyPr/>
          <a:lstStyle/>
          <a:p>
            <a:r>
              <a:rPr dirty="0" lang="ru-RU" smtClean="0"/>
              <a:t>Удэгейцы</a:t>
            </a:r>
            <a:br>
              <a:rPr dirty="0" lang="ru-RU" smtClean="0"/>
            </a:br>
            <a:r>
              <a:rPr dirty="0" lang="ru-RU" smtClean="0" sz="3200"/>
              <a:t>(лесные люди)</a:t>
            </a:r>
            <a:endParaRPr dirty="0"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3354442" y="3539864"/>
            <a:ext cx="857518" cy="1101248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удэгейцы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 r="65" t="-268"/>
          <a:stretch>
            <a:fillRect/>
          </a:stretch>
        </p:blipFill>
        <p:spPr bwMode="auto">
          <a:xfrm>
            <a:off x="683568" y="599886"/>
            <a:ext cx="4248472" cy="585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/>
              <a:t>Удэгейцы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/>
          <a:lstStyle/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Народ, проживающий в Приморье и Хабаровском крае 9по склонам хребта </a:t>
            </a:r>
            <a:r>
              <a:rPr dirty="0" err="1" lang="ru-RU" smtClean="0">
                <a:solidFill>
                  <a:schemeClr val="accent2">
                    <a:lumMod val="75000"/>
                  </a:schemeClr>
                </a:solidFill>
              </a:rPr>
              <a:t>Сихатэ-Алинь</a:t>
            </a:r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В формировании </a:t>
            </a:r>
            <a:r>
              <a:rPr dirty="0" err="1" lang="ru-RU" smtClean="0">
                <a:solidFill>
                  <a:schemeClr val="accent2">
                    <a:lumMod val="75000"/>
                  </a:schemeClr>
                </a:solidFill>
              </a:rPr>
              <a:t>удэгейского</a:t>
            </a:r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 этноса участвовали аборигенные и пришлые тунгусские народы.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Численность 1165 человек. 37%-в крае.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удэгейцы 008.jpg"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25" r="42"/>
          <a:stretch>
            <a:fillRect/>
          </a:stretch>
        </p:blipFill>
        <p:spPr bwMode="auto">
          <a:xfrm>
            <a:off x="5148064" y="1052736"/>
            <a:ext cx="338437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Удэгейцы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Традиционное хозяйство основывалось на охоте.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Рыболовство, являющееся основой традиционной экономики практически всех народов Нижнего Амура, играет в их хозяйстве вспомогательную роль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 подсобному промыслу относится собирательство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3564" cy="4479776"/>
          </a:xfrm>
        </p:spPr>
        <p:txBody>
          <a:bodyPr/>
          <a:lstStyle/>
          <a:p>
            <a:r>
              <a:rPr dirty="0" err="1" lang="ru-RU" smtClean="0"/>
              <a:t>Негидальцы</a:t>
            </a: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 sz="3200"/>
              <a:t>( устаревшее название </a:t>
            </a:r>
            <a:br>
              <a:rPr dirty="0" lang="ru-RU" smtClean="0" sz="3200"/>
            </a:br>
            <a:r>
              <a:rPr dirty="0" lang="ru-RU" smtClean="0" sz="3200"/>
              <a:t>гиляки, </a:t>
            </a:r>
            <a:br>
              <a:rPr dirty="0" lang="ru-RU" smtClean="0" sz="3200"/>
            </a:br>
            <a:r>
              <a:rPr dirty="0" err="1" lang="ru-RU" smtClean="0" sz="3200"/>
              <a:t>орочены</a:t>
            </a:r>
            <a:r>
              <a:rPr dirty="0" lang="ru-RU" smtClean="0" sz="3200"/>
              <a:t>)</a:t>
            </a:r>
            <a:endParaRPr dirty="0"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3354442" y="3539864"/>
            <a:ext cx="641494" cy="1113272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негидальцы 005.jpg"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330" r="429"/>
          <a:stretch>
            <a:fillRect/>
          </a:stretch>
        </p:blipFill>
        <p:spPr bwMode="auto">
          <a:xfrm>
            <a:off x="251521" y="967636"/>
            <a:ext cx="4104456" cy="5596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lang="ru-RU" smtClean="0">
                <a:solidFill>
                  <a:schemeClr val="accent5">
                    <a:lumMod val="75000"/>
                  </a:schemeClr>
                </a:solidFill>
              </a:rPr>
              <a:t>Негидальцы</a:t>
            </a:r>
            <a:endParaRPr dirty="0"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>
            <a:normAutofit lnSpcReduction="10000"/>
          </a:bodyPr>
          <a:lstStyle/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Народ, проживающий на территории районов им. Полины Осипенко и </a:t>
            </a:r>
            <a:r>
              <a:rPr dirty="0" err="1" lang="ru-RU" smtClean="0">
                <a:solidFill>
                  <a:schemeClr val="accent2">
                    <a:lumMod val="75000"/>
                  </a:schemeClr>
                </a:solidFill>
              </a:rPr>
              <a:t>Ульчского</a:t>
            </a:r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 Хабаровского края.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Предположительно, </a:t>
            </a:r>
            <a:r>
              <a:rPr dirty="0" err="1" lang="ru-RU" smtClean="0">
                <a:solidFill>
                  <a:schemeClr val="accent2">
                    <a:lumMod val="75000"/>
                  </a:schemeClr>
                </a:solidFill>
              </a:rPr>
              <a:t>негидальский</a:t>
            </a:r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 этнос  возник в результате смешения эвенков с нивхами и </a:t>
            </a:r>
            <a:r>
              <a:rPr dirty="0" err="1" lang="ru-RU" smtClean="0">
                <a:solidFill>
                  <a:schemeClr val="accent2">
                    <a:lumMod val="75000"/>
                  </a:schemeClr>
                </a:solidFill>
              </a:rPr>
              <a:t>ульчами</a:t>
            </a:r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Численность 806 человек. 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В крае проживает 85,5 %.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негидальцы 005.jpg" id="10242" name="Picture 2"/>
          <p:cNvPicPr>
            <a:picLocks noChangeArrowheads="1" noChangeAspect="1"/>
          </p:cNvPicPr>
          <p:nvPr/>
        </p:nvPicPr>
        <p:blipFill>
          <a:blip cstate="print" r:embed="rId2"/>
          <a:srcRect b="55" l="480" t="274"/>
          <a:stretch>
            <a:fillRect/>
          </a:stretch>
        </p:blipFill>
        <p:spPr bwMode="auto">
          <a:xfrm>
            <a:off x="4932040" y="1052736"/>
            <a:ext cx="3816424" cy="5204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Негидальцы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Традиционным видом охоты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негидальцев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является промысел пушного зверя: соболя, колонка, лисицы, зайца, белки, выдры.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Занимаются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негидальцы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рыбным промыслом, заготавливают рыбу впрок, чтобы прокормить семью.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/>
              <a:t>Коренные народы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 lang="ru-RU" smtClean="0"/>
              <a:t>Предки современных коренных малочисленных народов Севера появились на территории края в глубокой древности (по данным археологов - в период неолита 5-4 тыс. лет назад).</a:t>
            </a:r>
          </a:p>
          <a:p>
            <a:r>
              <a:rPr dirty="0" lang="ru-RU" smtClean="0"/>
              <a:t> Но действительно коренными для территории Хабаровского края являются лишь восемь народов: нанайцы, </a:t>
            </a:r>
            <a:r>
              <a:rPr dirty="0" err="1" lang="ru-RU" smtClean="0"/>
              <a:t>негидальцы</a:t>
            </a:r>
            <a:r>
              <a:rPr dirty="0" lang="ru-RU" smtClean="0"/>
              <a:t>, нивхи, орочи, удэгейцы, </a:t>
            </a:r>
            <a:r>
              <a:rPr dirty="0" err="1" lang="ru-RU" smtClean="0"/>
              <a:t>ульчи</a:t>
            </a:r>
            <a:r>
              <a:rPr dirty="0" lang="ru-RU" smtClean="0"/>
              <a:t>, эвенки, эвены.</a:t>
            </a:r>
          </a:p>
          <a:p>
            <a:r>
              <a:rPr dirty="0" lang="ru-RU" smtClean="0"/>
              <a:t>За исключением нивхов, все эти народы по лингвистическому признаку относят к тунгусо-маньчжурской группе.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орочи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107" r="25"/>
          <a:stretch>
            <a:fillRect/>
          </a:stretch>
        </p:blipFill>
        <p:spPr bwMode="auto">
          <a:xfrm>
            <a:off x="5580112" y="188640"/>
            <a:ext cx="2448272" cy="180398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4191744"/>
          </a:xfrm>
        </p:spPr>
        <p:txBody>
          <a:bodyPr/>
          <a:lstStyle/>
          <a:p>
            <a:r>
              <a:rPr dirty="0" lang="ru-RU" smtClean="0"/>
              <a:t>Нивхи</a:t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 sz="3200"/>
              <a:t>(устаревшее </a:t>
            </a:r>
            <a:br>
              <a:rPr dirty="0" lang="ru-RU" smtClean="0" sz="3200"/>
            </a:br>
            <a:r>
              <a:rPr dirty="0" lang="ru-RU" smtClean="0" sz="3200"/>
              <a:t>название </a:t>
            </a:r>
            <a:br>
              <a:rPr dirty="0" lang="ru-RU" smtClean="0" sz="3200"/>
            </a:br>
            <a:r>
              <a:rPr dirty="0" lang="ru-RU" smtClean="0" sz="3200"/>
              <a:t>гиляки)</a:t>
            </a:r>
            <a:endParaRPr dirty="0"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3354442" y="3539864"/>
            <a:ext cx="713502" cy="1101248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нивхи 003.jpg" id="3074" name="Picture 2"/>
          <p:cNvPicPr>
            <a:picLocks noChangeArrowheads="1" noChangeAspect="1"/>
          </p:cNvPicPr>
          <p:nvPr/>
        </p:nvPicPr>
        <p:blipFill>
          <a:blip cstate="print" r:embed="rId2"/>
          <a:srcRect r="56"/>
          <a:stretch>
            <a:fillRect/>
          </a:stretch>
        </p:blipFill>
        <p:spPr bwMode="auto">
          <a:xfrm>
            <a:off x="395535" y="1052736"/>
            <a:ext cx="3972245" cy="550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1143000"/>
          </a:xfrm>
        </p:spPr>
        <p:txBody>
          <a:bodyPr/>
          <a:lstStyle/>
          <a:p>
            <a:r>
              <a:rPr dirty="0" lang="ru-RU" smtClean="0">
                <a:solidFill>
                  <a:schemeClr val="accent5">
                    <a:lumMod val="75000"/>
                  </a:schemeClr>
                </a:solidFill>
              </a:rPr>
              <a:t>нивхи</a:t>
            </a:r>
            <a:endParaRPr dirty="0"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>
            <a:normAutofit lnSpcReduction="10000"/>
          </a:bodyPr>
          <a:lstStyle/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Народ, проживающий на территории Хабаровского края и на острове Сахалин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Самоназвание нивх, что означает «человек».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Предположительно, нивхи являются прямыми потомками древнейшего населения Сахалина и Нижнего Амура.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Численность 5287 человек. 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В крае проживает 51,1 %.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нивхи 004.jpg" id="11266" name="Picture 2"/>
          <p:cNvPicPr>
            <a:picLocks noChangeArrowheads="1" noChangeAspect="1"/>
          </p:cNvPicPr>
          <p:nvPr/>
        </p:nvPicPr>
        <p:blipFill>
          <a:blip cstate="print" r:embed="rId2"/>
          <a:srcRect r="56"/>
          <a:stretch>
            <a:fillRect/>
          </a:stretch>
        </p:blipFill>
        <p:spPr bwMode="auto">
          <a:xfrm>
            <a:off x="5220072" y="980728"/>
            <a:ext cx="358387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нивхи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Язык нивхов уникален, генетически он не связан ни с одним из известных языков; условно относится к палеоазиатским языкам.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Традиционное хозяйство нивхов основано на рыболовстве и морской охоте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4191744"/>
          </a:xfrm>
        </p:spPr>
        <p:txBody>
          <a:bodyPr/>
          <a:lstStyle/>
          <a:p>
            <a:r>
              <a:rPr dirty="0" lang="ru-RU" smtClean="0"/>
              <a:t>Орочи</a:t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 sz="3200"/>
              <a:t>(самоназвание</a:t>
            </a:r>
            <a:br>
              <a:rPr dirty="0" lang="ru-RU" smtClean="0" sz="3200"/>
            </a:br>
            <a:r>
              <a:rPr dirty="0" err="1" lang="ru-RU" smtClean="0" sz="3200"/>
              <a:t>орочисэл</a:t>
            </a:r>
            <a:r>
              <a:rPr dirty="0" lang="ru-RU" smtClean="0" sz="3200"/>
              <a:t/>
            </a:r>
            <a:br>
              <a:rPr dirty="0" lang="ru-RU" smtClean="0" sz="3200"/>
            </a:br>
            <a:r>
              <a:rPr dirty="0" lang="ru-RU" smtClean="0" sz="3200"/>
              <a:t>или </a:t>
            </a:r>
            <a:r>
              <a:rPr dirty="0" err="1" lang="ru-RU" smtClean="0" sz="3200"/>
              <a:t>нани</a:t>
            </a:r>
            <a:r>
              <a:rPr dirty="0" lang="ru-RU" smtClean="0" sz="3200"/>
              <a:t/>
            </a:r>
            <a:br>
              <a:rPr dirty="0" lang="ru-RU" smtClean="0" sz="3200"/>
            </a:br>
            <a:r>
              <a:rPr dirty="0" lang="ru-RU" smtClean="0" sz="3200"/>
              <a:t>«местный житель»)</a:t>
            </a:r>
            <a:endParaRPr dirty="0"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3354442" y="3539864"/>
            <a:ext cx="569486" cy="2337408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орочи 006.jpg" id="4098" name="Picture 2"/>
          <p:cNvPicPr>
            <a:picLocks noChangeArrowheads="1" noChangeAspect="1"/>
          </p:cNvPicPr>
          <p:nvPr/>
        </p:nvPicPr>
        <p:blipFill>
          <a:blip cstate="print" r:embed="rId2"/>
          <a:srcRect b="323" l="3889" r="390" t="-276"/>
          <a:stretch>
            <a:fillRect/>
          </a:stretch>
        </p:blipFill>
        <p:spPr bwMode="auto">
          <a:xfrm>
            <a:off x="179512" y="836712"/>
            <a:ext cx="396044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1143000"/>
          </a:xfrm>
        </p:spPr>
        <p:txBody>
          <a:bodyPr/>
          <a:lstStyle/>
          <a:p>
            <a:r>
              <a:rPr dirty="0" lang="ru-RU" smtClean="0">
                <a:solidFill>
                  <a:schemeClr val="accent5">
                    <a:lumMod val="75000"/>
                  </a:schemeClr>
                </a:solidFill>
              </a:rPr>
              <a:t>орочи</a:t>
            </a:r>
            <a:endParaRPr dirty="0"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>
            <a:normAutofit lnSpcReduction="10000"/>
          </a:bodyPr>
          <a:lstStyle/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Народ, проживающий в Хабаровском крае (</a:t>
            </a:r>
            <a:r>
              <a:rPr dirty="0" err="1" lang="ru-RU" smtClean="0">
                <a:solidFill>
                  <a:schemeClr val="accent2">
                    <a:lumMod val="75000"/>
                  </a:schemeClr>
                </a:solidFill>
              </a:rPr>
              <a:t>Ванинский</a:t>
            </a:r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, Комсомольский и Советско-Гаванский районы)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В этногенезе орочей участвовали аборигенные и пришлые эвенкийские народы.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Численность 884 человека. 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В крае проживает 56,5 %.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орочи.jpg" id="12290" name="Picture 2"/>
          <p:cNvPicPr>
            <a:picLocks noChangeArrowheads="1" noChangeAspect="1"/>
          </p:cNvPicPr>
          <p:nvPr/>
        </p:nvPicPr>
        <p:blipFill>
          <a:blip cstate="print" r:embed="rId2"/>
          <a:srcRect b="1071" l="864" r="1792" t="2604"/>
          <a:stretch>
            <a:fillRect/>
          </a:stretch>
        </p:blipFill>
        <p:spPr bwMode="auto">
          <a:xfrm>
            <a:off x="4716015" y="908720"/>
            <a:ext cx="424313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936104"/>
          </a:xfrm>
        </p:spPr>
        <p:txBody>
          <a:bodyPr/>
          <a:lstStyle/>
          <a:p>
            <a:r>
              <a:rPr dirty="0" lang="ru-RU" smtClean="0"/>
              <a:t>Орочи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>
            <a:normAutofit fontScale="92500"/>
          </a:bodyPr>
          <a:lstStyle/>
          <a:p>
            <a:r>
              <a:rPr dirty="0" lang="ru-RU" smtClean="0"/>
              <a:t>Народ, проживающий на территории Хабаровского края, по берегам рек </a:t>
            </a:r>
            <a:r>
              <a:rPr dirty="0" err="1" lang="ru-RU" smtClean="0"/>
              <a:t>Тумнин</a:t>
            </a:r>
            <a:r>
              <a:rPr dirty="0" lang="ru-RU" smtClean="0"/>
              <a:t> и Амур (</a:t>
            </a:r>
            <a:r>
              <a:rPr dirty="0" err="1" lang="ru-RU" smtClean="0"/>
              <a:t>Ванинский</a:t>
            </a:r>
            <a:r>
              <a:rPr dirty="0" lang="ru-RU" smtClean="0"/>
              <a:t>, Комсомольский и Советско-Гаванские районы).</a:t>
            </a:r>
          </a:p>
          <a:p>
            <a:r>
              <a:rPr dirty="0" lang="ru-RU" smtClean="0"/>
              <a:t>В этногенезе орочей участвовали аборигенные и пришлые эвенкийские народы.</a:t>
            </a:r>
          </a:p>
          <a:p>
            <a:r>
              <a:rPr dirty="0" lang="ru-RU" smtClean="0"/>
              <a:t>Численность 884 человека.</a:t>
            </a:r>
          </a:p>
          <a:p>
            <a:r>
              <a:rPr dirty="0" lang="ru-RU" smtClean="0"/>
              <a:t> В крае проживает 56,5 %.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орочи 006.jpg" id="4" name="Picture 2"/>
          <p:cNvPicPr>
            <a:picLocks noChangeArrowheads="1" noChangeAspect="1"/>
          </p:cNvPicPr>
          <p:nvPr/>
        </p:nvPicPr>
        <p:blipFill>
          <a:blip cstate="print" r:embed="rId2"/>
          <a:srcRect b="48" t="-16659"/>
          <a:stretch>
            <a:fillRect/>
          </a:stretch>
        </p:blipFill>
        <p:spPr bwMode="auto">
          <a:xfrm>
            <a:off x="5004048" y="476672"/>
            <a:ext cx="3711498" cy="5647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/>
          <a:lstStyle/>
          <a:p>
            <a:r>
              <a:rPr dirty="0" lang="ru-RU" smtClean="0">
                <a:solidFill>
                  <a:schemeClr val="accent5">
                    <a:lumMod val="75000"/>
                  </a:schemeClr>
                </a:solidFill>
              </a:rPr>
              <a:t>Орочи</a:t>
            </a:r>
            <a:endParaRPr dirty="0"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682920"/>
          </a:xfrm>
        </p:spPr>
        <p:txBody>
          <a:bodyPr/>
          <a:lstStyle/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Основные занятия – охота ( в том числе и морская), рыболовство.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орочи 006.jpg" id="4" name="Picture 2"/>
          <p:cNvPicPr>
            <a:picLocks noChangeArrowheads="1" noChangeAspect="1"/>
          </p:cNvPicPr>
          <p:nvPr/>
        </p:nvPicPr>
        <p:blipFill>
          <a:blip cstate="print" r:embed="rId2"/>
          <a:srcRect b="323" l="3889" r="390" t="-276"/>
          <a:stretch>
            <a:fillRect/>
          </a:stretch>
        </p:blipFill>
        <p:spPr bwMode="auto">
          <a:xfrm>
            <a:off x="5004047" y="1268760"/>
            <a:ext cx="374921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3564" cy="3903712"/>
          </a:xfrm>
        </p:spPr>
        <p:txBody>
          <a:bodyPr/>
          <a:lstStyle/>
          <a:p>
            <a:r>
              <a:rPr dirty="0" err="1" lang="ru-RU" smtClean="0"/>
              <a:t>Ульчи</a:t>
            </a: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 sz="3200"/>
              <a:t>(устаревшее </a:t>
            </a:r>
            <a:br>
              <a:rPr dirty="0" lang="ru-RU" smtClean="0" sz="3200"/>
            </a:br>
            <a:r>
              <a:rPr dirty="0" lang="ru-RU" smtClean="0" sz="3200"/>
              <a:t>название </a:t>
            </a:r>
            <a:br>
              <a:rPr dirty="0" lang="ru-RU" smtClean="0" sz="3200"/>
            </a:br>
            <a:r>
              <a:rPr dirty="0" err="1" lang="ru-RU" smtClean="0" sz="3200"/>
              <a:t>мангуны</a:t>
            </a:r>
            <a:r>
              <a:rPr dirty="0" lang="ru-RU" smtClean="0" sz="3200"/>
              <a:t> –</a:t>
            </a:r>
            <a:br>
              <a:rPr dirty="0" lang="ru-RU" smtClean="0" sz="3200"/>
            </a:br>
            <a:r>
              <a:rPr dirty="0" lang="ru-RU" smtClean="0" sz="3200"/>
              <a:t> «амурские люди»)</a:t>
            </a:r>
            <a:endParaRPr dirty="0"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 flipH="1">
            <a:off x="2411760" y="4941168"/>
            <a:ext cx="1302722" cy="1584176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ульчи.jpg" id="5122" name="Picture 2"/>
          <p:cNvPicPr>
            <a:picLocks noChangeArrowheads="1" noChangeAspect="1"/>
          </p:cNvPicPr>
          <p:nvPr/>
        </p:nvPicPr>
        <p:blipFill>
          <a:blip cstate="print" r:embed="rId2"/>
          <a:srcRect b="29" r="56"/>
          <a:stretch>
            <a:fillRect/>
          </a:stretch>
        </p:blipFill>
        <p:spPr bwMode="auto">
          <a:xfrm>
            <a:off x="179512" y="1124744"/>
            <a:ext cx="4032448" cy="549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lang="ru-RU" smtClean="0">
                <a:solidFill>
                  <a:schemeClr val="accent5">
                    <a:lumMod val="75000"/>
                  </a:schemeClr>
                </a:solidFill>
              </a:rPr>
              <a:t>ульчи</a:t>
            </a:r>
            <a:endParaRPr dirty="0"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/>
          <a:lstStyle/>
          <a:p>
            <a:r>
              <a:rPr dirty="0" lang="ru-RU" smtClean="0"/>
              <a:t>Народ, проживающий на территории Хабаровского края в нижнем течении реки Амур.</a:t>
            </a:r>
          </a:p>
          <a:p>
            <a:r>
              <a:rPr dirty="0" lang="ru-RU" smtClean="0"/>
              <a:t>В этногенезе </a:t>
            </a:r>
            <a:r>
              <a:rPr dirty="0" err="1" lang="ru-RU" smtClean="0"/>
              <a:t>ульчей</a:t>
            </a:r>
            <a:r>
              <a:rPr dirty="0" lang="ru-RU" smtClean="0"/>
              <a:t> участвовали нанайцы, нивхи, </a:t>
            </a:r>
            <a:r>
              <a:rPr dirty="0" err="1" lang="ru-RU" smtClean="0"/>
              <a:t>негидальцы</a:t>
            </a:r>
            <a:r>
              <a:rPr dirty="0" lang="ru-RU" smtClean="0"/>
              <a:t>, </a:t>
            </a:r>
            <a:r>
              <a:rPr dirty="0" err="1" lang="ru-RU" smtClean="0"/>
              <a:t>айны</a:t>
            </a:r>
            <a:r>
              <a:rPr dirty="0" lang="ru-RU" smtClean="0"/>
              <a:t>, эвенки.</a:t>
            </a:r>
          </a:p>
          <a:p>
            <a:r>
              <a:rPr dirty="0" lang="ru-RU" smtClean="0"/>
              <a:t>Численность 3098 человек.</a:t>
            </a:r>
          </a:p>
          <a:p>
            <a:r>
              <a:rPr dirty="0" lang="ru-RU" smtClean="0"/>
              <a:t> 84,5%  проживает в крае.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ульчи 001.jpg" id="5" name="Picture 2"/>
          <p:cNvPicPr>
            <a:picLocks noChangeArrowheads="1" noChangeAspect="1"/>
          </p:cNvPicPr>
          <p:nvPr/>
        </p:nvPicPr>
        <p:blipFill>
          <a:blip cstate="print" r:embed="rId2"/>
          <a:srcRect r="36"/>
          <a:stretch>
            <a:fillRect/>
          </a:stretch>
        </p:blipFill>
        <p:spPr bwMode="auto">
          <a:xfrm>
            <a:off x="5148064" y="840312"/>
            <a:ext cx="3528392" cy="546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/>
          <a:lstStyle/>
          <a:p>
            <a:r>
              <a:rPr dirty="0" err="1" lang="ru-RU" smtClean="0">
                <a:solidFill>
                  <a:schemeClr val="accent5">
                    <a:lumMod val="75000"/>
                  </a:schemeClr>
                </a:solidFill>
              </a:rPr>
              <a:t>ульчи</a:t>
            </a:r>
            <a:endParaRPr dirty="0"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682920"/>
          </a:xfrm>
        </p:spPr>
        <p:txBody>
          <a:bodyPr>
            <a:normAutofit fontScale="92500" lnSpcReduction="10000"/>
          </a:bodyPr>
          <a:lstStyle/>
          <a:p>
            <a:r>
              <a:rPr dirty="0" lang="ru-RU" smtClean="0"/>
              <a:t>Традиционные занятия – рыболовство, охота на морского зверя.</a:t>
            </a:r>
          </a:p>
          <a:p>
            <a:r>
              <a:rPr dirty="0" lang="ru-RU" smtClean="0"/>
              <a:t>Искусно сделанные из рыбьей кожи халаты, вышитые красочные ковры, плетённые из лозы </a:t>
            </a:r>
            <a:r>
              <a:rPr dirty="0" err="1" lang="ru-RU" smtClean="0"/>
              <a:t>соро</a:t>
            </a:r>
            <a:r>
              <a:rPr dirty="0" lang="ru-RU" smtClean="0"/>
              <a:t> (корзинки), орнаментированные из бересты туеса составляют гордость традиционной </a:t>
            </a:r>
            <a:r>
              <a:rPr dirty="0" err="1" lang="ru-RU" smtClean="0"/>
              <a:t>ульчской</a:t>
            </a:r>
            <a:r>
              <a:rPr dirty="0" lang="ru-RU" smtClean="0"/>
              <a:t> культуры. 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ульчи 004.jpg" id="13314" name="Picture 2"/>
          <p:cNvPicPr>
            <a:picLocks noChangeArrowheads="1" noChangeAspect="1"/>
          </p:cNvPicPr>
          <p:nvPr/>
        </p:nvPicPr>
        <p:blipFill>
          <a:blip cstate="print" r:embed="rId2"/>
          <a:srcRect b="7" r="21"/>
          <a:stretch>
            <a:fillRect/>
          </a:stretch>
        </p:blipFill>
        <p:spPr bwMode="auto">
          <a:xfrm>
            <a:off x="5076056" y="404664"/>
            <a:ext cx="3618419" cy="4202163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ульчи 003.jpg" id="13315" name="Picture 3"/>
          <p:cNvPicPr>
            <a:picLocks noChangeArrowheads="1" noChangeAspect="1"/>
          </p:cNvPicPr>
          <p:nvPr/>
        </p:nvPicPr>
        <p:blipFill>
          <a:blip cstate="print" r:embed="rId3"/>
          <a:srcRect b="2373" t="2440"/>
          <a:stretch>
            <a:fillRect/>
          </a:stretch>
        </p:blipFill>
        <p:spPr bwMode="auto">
          <a:xfrm>
            <a:off x="4355976" y="4365104"/>
            <a:ext cx="3096344" cy="2278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20040"/>
            <a:ext cx="5400600" cy="948720"/>
          </a:xfrm>
        </p:spPr>
        <p:txBody>
          <a:bodyPr/>
          <a:lstStyle/>
          <a:p>
            <a:r>
              <a:rPr dirty="0" lang="ru-RU" smtClean="0"/>
              <a:t>Коренные народы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lang="ru-RU" smtClean="0"/>
              <a:t>После появления на территории края русских переселенцев (в середине 19 века) численность коренных народов стала стремительно сокращаться.</a:t>
            </a:r>
          </a:p>
          <a:p>
            <a:r>
              <a:rPr dirty="0" lang="ru-RU" smtClean="0"/>
              <a:t>Основной причиной этого было распространение инфекционных болезней (оспа, корь и др.)</a:t>
            </a:r>
          </a:p>
          <a:p>
            <a:r>
              <a:rPr dirty="0" lang="ru-RU" smtClean="0"/>
              <a:t>К началу 20 века сложилась критическая ситуация – коренным народам Севера грозило полное вымирание. Однако были проведены мероприятия, направленные на охрану здоровья, повышение материального благосостояния, развития культуры. Численность народов Севера значительно возросла.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эвены 005.jpg" id="2050" name="Picture 2"/>
          <p:cNvPicPr>
            <a:picLocks noChangeArrowheads="1" noChangeAspect="1"/>
          </p:cNvPicPr>
          <p:nvPr/>
        </p:nvPicPr>
        <p:blipFill>
          <a:blip cstate="print" r:embed="rId2"/>
          <a:srcRect r="53"/>
          <a:stretch>
            <a:fillRect/>
          </a:stretch>
        </p:blipFill>
        <p:spPr bwMode="auto">
          <a:xfrm>
            <a:off x="539552" y="188640"/>
            <a:ext cx="2232249" cy="1420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3903712"/>
          </a:xfrm>
        </p:spPr>
        <p:txBody>
          <a:bodyPr/>
          <a:lstStyle/>
          <a:p>
            <a:r>
              <a:rPr dirty="0" lang="ru-RU" smtClean="0"/>
              <a:t>Эвенки</a:t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 sz="3200"/>
              <a:t>(устаревшее</a:t>
            </a:r>
            <a:br>
              <a:rPr dirty="0" lang="ru-RU" smtClean="0" sz="3200"/>
            </a:br>
            <a:r>
              <a:rPr dirty="0" lang="ru-RU" smtClean="0" sz="3200"/>
              <a:t> название – </a:t>
            </a:r>
            <a:br>
              <a:rPr dirty="0" lang="ru-RU" smtClean="0" sz="3200"/>
            </a:br>
            <a:r>
              <a:rPr dirty="0" lang="ru-RU" smtClean="0" sz="3200"/>
              <a:t>тунгусы </a:t>
            </a:r>
            <a:br>
              <a:rPr dirty="0" lang="ru-RU" smtClean="0" sz="3200"/>
            </a:br>
            <a:r>
              <a:rPr dirty="0" lang="ru-RU" smtClean="0" sz="3200"/>
              <a:t>«оленьи люди»)</a:t>
            </a:r>
            <a:endParaRPr dirty="0"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187624" y="3539864"/>
            <a:ext cx="2736304" cy="2409416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эвэнки 012.jpg" id="6146" name="Picture 2"/>
          <p:cNvPicPr>
            <a:picLocks noChangeArrowheads="1" noChangeAspect="1"/>
          </p:cNvPicPr>
          <p:nvPr/>
        </p:nvPicPr>
        <p:blipFill>
          <a:blip cstate="print" r:embed="rId2"/>
          <a:srcRect b="49" r="56"/>
          <a:stretch>
            <a:fillRect/>
          </a:stretch>
        </p:blipFill>
        <p:spPr bwMode="auto">
          <a:xfrm>
            <a:off x="539552" y="653420"/>
            <a:ext cx="4320480" cy="5891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>
                <a:solidFill>
                  <a:schemeClr val="accent5">
                    <a:lumMod val="75000"/>
                  </a:schemeClr>
                </a:solidFill>
              </a:rPr>
              <a:t>эвенки</a:t>
            </a:r>
            <a:endParaRPr dirty="0"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/>
          <a:lstStyle/>
          <a:p>
            <a:r>
              <a:rPr dirty="0" lang="ru-RU" smtClean="0"/>
              <a:t>Народ, проживающий на территории Сибири и Дальнего Востока.</a:t>
            </a:r>
          </a:p>
          <a:p>
            <a:r>
              <a:rPr dirty="0" lang="ru-RU" smtClean="0"/>
              <a:t>Предками эвенков были </a:t>
            </a:r>
            <a:r>
              <a:rPr dirty="0" err="1" lang="ru-RU" smtClean="0"/>
              <a:t>прототунгусы</a:t>
            </a:r>
            <a:r>
              <a:rPr dirty="0" lang="ru-RU" smtClean="0"/>
              <a:t> Прибайкалья и Забайкалья</a:t>
            </a:r>
          </a:p>
          <a:p>
            <a:r>
              <a:rPr dirty="0" lang="ru-RU" smtClean="0"/>
              <a:t>Численность 35377человек.</a:t>
            </a:r>
          </a:p>
          <a:p>
            <a:r>
              <a:rPr dirty="0" lang="ru-RU" smtClean="0"/>
              <a:t> 12,2 %  проживает в крае.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эвенки.jpg" id="6146" name="Picture 2"/>
          <p:cNvPicPr>
            <a:picLocks noChangeArrowheads="1" noChangeAspect="1"/>
          </p:cNvPicPr>
          <p:nvPr/>
        </p:nvPicPr>
        <p:blipFill>
          <a:blip cstate="print" r:embed="rId2"/>
          <a:srcRect b="62" r="24"/>
          <a:stretch>
            <a:fillRect/>
          </a:stretch>
        </p:blipFill>
        <p:spPr bwMode="auto">
          <a:xfrm>
            <a:off x="5508104" y="647217"/>
            <a:ext cx="3168352" cy="508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2316872"/>
          </a:xfrm>
        </p:spPr>
        <p:txBody>
          <a:bodyPr>
            <a:normAutofit/>
          </a:bodyPr>
          <a:lstStyle/>
          <a:p>
            <a:r>
              <a:rPr dirty="0" lang="ru-RU" smtClean="0" sz="2800">
                <a:solidFill>
                  <a:schemeClr val="tx2">
                    <a:lumMod val="40000"/>
                    <a:lumOff val="60000"/>
                  </a:schemeClr>
                </a:solidFill>
              </a:rPr>
              <a:t>Традиционное занятие – оленеводство (в том числе транспортное) ,охота, рыболовство</a:t>
            </a:r>
            <a:endParaRPr dirty="0" lang="ru-RU" sz="2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эвены.jpg" id="717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38" r="77"/>
          <a:stretch>
            <a:fillRect/>
          </a:stretch>
        </p:blipFill>
        <p:spPr bwMode="auto">
          <a:xfrm>
            <a:off x="467544" y="3140968"/>
            <a:ext cx="4896544" cy="3384376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эвены 004.jpg" id="4" name="Picture 2"/>
          <p:cNvPicPr>
            <a:picLocks noChangeArrowheads="1" noChangeAspect="1"/>
          </p:cNvPicPr>
          <p:nvPr/>
        </p:nvPicPr>
        <p:blipFill>
          <a:blip cstate="print" r:embed="rId3"/>
          <a:srcRect r="63"/>
          <a:stretch>
            <a:fillRect/>
          </a:stretch>
        </p:blipFill>
        <p:spPr bwMode="auto">
          <a:xfrm>
            <a:off x="5004048" y="2780928"/>
            <a:ext cx="3888432" cy="2620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января 1926 года был образован Охотский район в составе Дальневосточного края</a:t>
            </a:r>
          </a:p>
          <a:p>
            <a:r>
              <a:rPr lang="ru-RU" dirty="0" smtClean="0"/>
              <a:t>На момент образования численность населения – 2777 человек (из них 1593 вели кочевой образ жизни)</a:t>
            </a:r>
          </a:p>
          <a:p>
            <a:r>
              <a:rPr lang="ru-RU" dirty="0" smtClean="0"/>
              <a:t>В хозяйстве было 15,5 </a:t>
            </a:r>
            <a:r>
              <a:rPr lang="ru-RU" smtClean="0"/>
              <a:t>тыс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3564" cy="4119736"/>
          </a:xfrm>
        </p:spPr>
        <p:txBody>
          <a:bodyPr/>
          <a:lstStyle/>
          <a:p>
            <a:r>
              <a:rPr dirty="0" lang="ru-RU" smtClean="0"/>
              <a:t>Эвены</a:t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 sz="3200"/>
              <a:t>(устаревшее</a:t>
            </a:r>
            <a:br>
              <a:rPr dirty="0" lang="ru-RU" smtClean="0" sz="3200"/>
            </a:br>
            <a:r>
              <a:rPr dirty="0" lang="ru-RU" smtClean="0" sz="3200"/>
              <a:t>название</a:t>
            </a:r>
            <a:br>
              <a:rPr dirty="0" lang="ru-RU" smtClean="0" sz="3200"/>
            </a:br>
            <a:r>
              <a:rPr dirty="0" lang="ru-RU" smtClean="0" sz="3200"/>
              <a:t>ламуты</a:t>
            </a:r>
            <a:br>
              <a:rPr dirty="0" lang="ru-RU" smtClean="0" sz="3200"/>
            </a:br>
            <a:r>
              <a:rPr dirty="0" lang="ru-RU" smtClean="0" sz="3200"/>
              <a:t>«приморские</a:t>
            </a:r>
            <a:br>
              <a:rPr dirty="0" lang="ru-RU" smtClean="0" sz="3200"/>
            </a:br>
            <a:r>
              <a:rPr dirty="0" lang="ru-RU" smtClean="0" sz="3200"/>
              <a:t>жители»)</a:t>
            </a:r>
            <a:endParaRPr dirty="0"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475656" y="3645024"/>
            <a:ext cx="2736304" cy="2088232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Documents and Settings\музей\Мои документы\Мои рисунки\петрог\эвэны 009.jpg" id="7170" name="Picture 2"/>
          <p:cNvPicPr>
            <a:picLocks noChangeArrowheads="1" noChangeAspect="1"/>
          </p:cNvPicPr>
          <p:nvPr/>
        </p:nvPicPr>
        <p:blipFill>
          <a:blip cstate="print" r:embed="rId2"/>
          <a:srcRect r="56"/>
          <a:stretch>
            <a:fillRect/>
          </a:stretch>
        </p:blipFill>
        <p:spPr bwMode="auto">
          <a:xfrm>
            <a:off x="683568" y="332656"/>
            <a:ext cx="4464496" cy="618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936104"/>
          </a:xfrm>
        </p:spPr>
        <p:txBody>
          <a:bodyPr/>
          <a:lstStyle/>
          <a:p>
            <a:r>
              <a:rPr dirty="0" lang="ru-RU" smtClean="0"/>
              <a:t>Эвены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>
            <a:normAutofit lnSpcReduction="10000"/>
          </a:bodyPr>
          <a:lstStyle/>
          <a:p>
            <a:r>
              <a:rPr dirty="0" lang="ru-RU" smtClean="0"/>
              <a:t>Народ, проживающий на территории Сибири и Дальнего Востока.</a:t>
            </a:r>
          </a:p>
          <a:p>
            <a:r>
              <a:rPr dirty="0" lang="ru-RU" smtClean="0"/>
              <a:t>На территории Хабаровского края живут в Охотском районе.</a:t>
            </a:r>
          </a:p>
          <a:p>
            <a:r>
              <a:rPr dirty="0" lang="ru-RU" smtClean="0"/>
              <a:t>Эвены принадлежат к северо-восточной ветви эвенков.</a:t>
            </a:r>
          </a:p>
          <a:p>
            <a:r>
              <a:rPr dirty="0" lang="ru-RU" smtClean="0"/>
              <a:t>Численность 19242 человека.</a:t>
            </a:r>
          </a:p>
          <a:p>
            <a:r>
              <a:rPr dirty="0" lang="ru-RU" smtClean="0"/>
              <a:t> В крае проживает 11,3 %.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эвены 001.jpg" id="8194" name="Picture 2"/>
          <p:cNvPicPr>
            <a:picLocks noChangeArrowheads="1" noChangeAspect="1"/>
          </p:cNvPicPr>
          <p:nvPr/>
        </p:nvPicPr>
        <p:blipFill>
          <a:blip cstate="print" r:embed="rId2"/>
          <a:srcRect r="32"/>
          <a:stretch>
            <a:fillRect/>
          </a:stretch>
        </p:blipFill>
        <p:spPr bwMode="auto">
          <a:xfrm>
            <a:off x="5004048" y="476672"/>
            <a:ext cx="380202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2316872"/>
          </a:xfrm>
        </p:spPr>
        <p:txBody>
          <a:bodyPr>
            <a:normAutofit/>
          </a:bodyPr>
          <a:lstStyle/>
          <a:p>
            <a:r>
              <a:rPr dirty="0" lang="ru-RU" smtClean="0" sz="2800">
                <a:solidFill>
                  <a:schemeClr val="tx2">
                    <a:lumMod val="40000"/>
                    <a:lumOff val="60000"/>
                  </a:schemeClr>
                </a:solidFill>
              </a:rPr>
              <a:t>Осёдлые эвены занимаются прибрежным рыболовством, охотой на сухопутных и морских зверей, разведением ездовых собак</a:t>
            </a:r>
            <a:endParaRPr dirty="0" lang="ru-RU" sz="2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эвены 002.jpg" id="9218" name="Picture 2"/>
          <p:cNvPicPr>
            <a:picLocks noChangeArrowheads="1" noChangeAspect="1"/>
          </p:cNvPicPr>
          <p:nvPr/>
        </p:nvPicPr>
        <p:blipFill>
          <a:blip cstate="print" r:embed="rId2"/>
          <a:srcRect b="57" r="89"/>
          <a:stretch>
            <a:fillRect/>
          </a:stretch>
        </p:blipFill>
        <p:spPr bwMode="auto">
          <a:xfrm>
            <a:off x="2627784" y="2708920"/>
            <a:ext cx="2880320" cy="39604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31840" y="5301208"/>
            <a:ext cx="2160240" cy="936104"/>
          </a:xfrm>
        </p:spPr>
        <p:txBody>
          <a:bodyPr/>
          <a:lstStyle/>
          <a:p>
            <a:endParaRPr dirty="0" lang="ru-RU"/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lang="ru-RU" smtClean="0">
                <a:solidFill>
                  <a:schemeClr val="tx2">
                    <a:lumMod val="75000"/>
                  </a:schemeClr>
                </a:solidFill>
              </a:rPr>
              <a:t>Будущее народа</a:t>
            </a:r>
            <a:br>
              <a:rPr dirty="0" lang="ru-RU" smtClean="0">
                <a:solidFill>
                  <a:schemeClr val="tx2">
                    <a:lumMod val="75000"/>
                  </a:schemeClr>
                </a:solidFill>
              </a:rPr>
            </a:br>
            <a:r>
              <a:rPr dirty="0" lang="ru-RU" smtClean="0">
                <a:solidFill>
                  <a:schemeClr val="tx2">
                    <a:lumMod val="75000"/>
                  </a:schemeClr>
                </a:solidFill>
              </a:rPr>
              <a:t> в руках молодёжи</a:t>
            </a:r>
            <a:endParaRPr dirty="0" lang="ru-RU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кор народы 004.jpg" id="307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779912" y="3501008"/>
            <a:ext cx="5076412" cy="3182228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кор народы 003.jpg" id="3075" name="Picture 3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179512" y="1700808"/>
            <a:ext cx="5186462" cy="2500935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кор народы 002.jpg" id="3076" name="Picture 4"/>
          <p:cNvPicPr>
            <a:picLocks noChangeArrowheads="1" noChangeAspect="1"/>
          </p:cNvPicPr>
          <p:nvPr/>
        </p:nvPicPr>
        <p:blipFill>
          <a:blip cstate="print" r:embed="rId4"/>
          <a:srcRect b="43"/>
          <a:stretch>
            <a:fillRect/>
          </a:stretch>
        </p:blipFill>
        <p:spPr bwMode="auto">
          <a:xfrm>
            <a:off x="5580112" y="404664"/>
            <a:ext cx="3024336" cy="2736304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эвены 007.jpg" id="5122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67544" y="4365104"/>
            <a:ext cx="3097903" cy="1991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3096344" cy="1656184"/>
          </a:xfrm>
        </p:spPr>
        <p:txBody>
          <a:bodyPr/>
          <a:lstStyle/>
          <a:p>
            <a:r>
              <a:rPr dirty="0" lang="ru-RU" smtClean="0"/>
              <a:t>Коренные народы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7300664" cy="4106856"/>
          </a:xfrm>
        </p:spPr>
        <p:txBody>
          <a:bodyPr>
            <a:normAutofit fontScale="92500" lnSpcReduction="20000"/>
          </a:bodyPr>
          <a:lstStyle/>
          <a:p>
            <a:r>
              <a:rPr dirty="0" lang="ru-RU" smtClean="0"/>
              <a:t>К традиционным отраслям их хозяйствования: рыболовству, охоте, оленеводству – добавились народные художественные промыслы, промышленность, лесозаготовки и др.</a:t>
            </a:r>
          </a:p>
          <a:p>
            <a:r>
              <a:rPr dirty="0" lang="ru-RU" smtClean="0"/>
              <a:t>В то же время политика ускоренного промышленного освоения народов Севера и интенсивного включения коренных народов в единую общехозяйственную систему страны отрицательно повлияла на их здоровье, привела к утрате многих элементов традиционной культуры, обострению социальных проблем.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кор народы.jpg" id="3074" name="Picture 2"/>
          <p:cNvPicPr>
            <a:picLocks noChangeArrowheads="1" noChangeAspect="1"/>
          </p:cNvPicPr>
          <p:nvPr/>
        </p:nvPicPr>
        <p:blipFill>
          <a:blip cstate="print" r:embed="rId2"/>
          <a:srcRect b="9"/>
          <a:stretch>
            <a:fillRect/>
          </a:stretch>
        </p:blipFill>
        <p:spPr bwMode="auto">
          <a:xfrm>
            <a:off x="611560" y="332656"/>
            <a:ext cx="2398767" cy="187220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музей\Мои документы\Мои рисунки\петрог\ульчи 003.jpg" id="3075" name="Picture 3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6156176" y="332656"/>
            <a:ext cx="2376264" cy="183824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533400"/>
            <a:ext cx="5340428" cy="1959496"/>
          </a:xfrm>
        </p:spPr>
        <p:txBody>
          <a:bodyPr/>
          <a:lstStyle/>
          <a:p>
            <a:r>
              <a:rPr dirty="0" lang="ru-RU" smtClean="0"/>
              <a:t>Нанайцы</a:t>
            </a:r>
            <a:br>
              <a:rPr dirty="0" lang="ru-RU" smtClean="0"/>
            </a:br>
            <a:r>
              <a:rPr dirty="0" lang="ru-RU" smtClean="0" sz="2800"/>
              <a:t>(устаревшее название гольды)</a:t>
            </a:r>
            <a:endParaRPr dirty="0" lang="ru-RU" sz="28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3131840" y="2996952"/>
            <a:ext cx="4536504" cy="2952328"/>
          </a:xfrm>
        </p:spPr>
        <p:txBody>
          <a:bodyPr>
            <a:normAutofit/>
          </a:bodyPr>
          <a:lstStyle/>
          <a:p>
            <a:endParaRPr dirty="0" lang="ru-RU" sz="2800"/>
          </a:p>
        </p:txBody>
      </p:sp>
      <p:pic>
        <p:nvPicPr>
          <p:cNvPr descr="C:\Documents and Settings\музей\Мои документы\Мои рисунки\петрог\проводник Арсеньева.jpg" id="5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 bwMode="auto">
          <a:xfrm>
            <a:off x="1619672" y="2708920"/>
            <a:ext cx="6912768" cy="383673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936104"/>
          </a:xfrm>
        </p:spPr>
        <p:txBody>
          <a:bodyPr/>
          <a:lstStyle/>
          <a:p>
            <a:r>
              <a:rPr dirty="0" lang="ru-RU" smtClean="0"/>
              <a:t>Нанайцы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>
            <a:normAutofit/>
          </a:bodyPr>
          <a:lstStyle/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Народ, проживающий на территории Хабаровского края (Нанайский, Комсомольский, Амурский районы)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Численность 12355 человек.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 В крае проживает 88 %.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нанайцы 001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 r="1358"/>
          <a:stretch>
            <a:fillRect/>
          </a:stretch>
        </p:blipFill>
        <p:spPr bwMode="auto">
          <a:xfrm>
            <a:off x="5220072" y="980728"/>
            <a:ext cx="3528392" cy="49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/>
              <a:t>нанайцы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5266928" cy="4826936"/>
          </a:xfrm>
        </p:spPr>
        <p:txBody>
          <a:bodyPr/>
          <a:lstStyle/>
          <a:p>
            <a:endParaRPr dirty="0" lang="ru-RU" smtClean="0"/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В этногенезе нанайцев участвовали потомки древнего амурского населения и различные </a:t>
            </a:r>
            <a:r>
              <a:rPr dirty="0" err="1" lang="ru-RU" smtClean="0">
                <a:solidFill>
                  <a:schemeClr val="accent2">
                    <a:lumMod val="75000"/>
                  </a:schemeClr>
                </a:solidFill>
              </a:rPr>
              <a:t>тунгусоязычные</a:t>
            </a:r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 народы.</a:t>
            </a:r>
          </a:p>
          <a:p>
            <a:r>
              <a:rPr dirty="0" lang="ru-RU" smtClean="0">
                <a:solidFill>
                  <a:schemeClr val="accent2">
                    <a:lumMod val="75000"/>
                  </a:schemeClr>
                </a:solidFill>
              </a:rPr>
              <a:t>Традиционно занимаются рыбной ловлей, в меньшей степени – охотой, собирательством.</a:t>
            </a:r>
            <a:endParaRPr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проводник Арсеньева 1981.jpg" id="5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4499992" y="5445224"/>
            <a:ext cx="2520280" cy="1080120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нанайцы 001.jpg" id="3074" name="Picture 2"/>
          <p:cNvPicPr>
            <a:picLocks noChangeArrowheads="1" noChangeAspect="1"/>
          </p:cNvPicPr>
          <p:nvPr/>
        </p:nvPicPr>
        <p:blipFill>
          <a:blip cstate="print" r:embed="rId3"/>
          <a:srcRect b="674" l="1484" r="45" t="534"/>
          <a:stretch>
            <a:fillRect/>
          </a:stretch>
        </p:blipFill>
        <p:spPr bwMode="auto">
          <a:xfrm>
            <a:off x="5724128" y="404664"/>
            <a:ext cx="3024336" cy="4215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2316872"/>
          </a:xfrm>
        </p:spPr>
        <p:txBody>
          <a:bodyPr>
            <a:normAutofit/>
          </a:bodyPr>
          <a:lstStyle/>
          <a:p>
            <a:r>
              <a:rPr dirty="0" lang="ru-RU" smtClean="0" sz="2800">
                <a:solidFill>
                  <a:schemeClr val="tx2">
                    <a:lumMod val="40000"/>
                    <a:lumOff val="60000"/>
                  </a:schemeClr>
                </a:solidFill>
              </a:rPr>
              <a:t>Реки, в первую очередь Амур, и окружающая тайга кормили и одевали нанайцев, обеспечивали семьи всем необходимым</a:t>
            </a:r>
            <a:endParaRPr dirty="0" lang="ru-RU" sz="2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descr="C:\Documents and Settings\музей\Мои документы\Мои рисунки\петрог\проводник Арсеньева 1982.jpg" id="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49" r="4"/>
          <a:stretch>
            <a:fillRect/>
          </a:stretch>
        </p:blipFill>
        <p:spPr bwMode="auto">
          <a:xfrm>
            <a:off x="755576" y="2924944"/>
            <a:ext cx="2170288" cy="3456384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проводник Арсеньева 1983.jpg" id="2050" name="Picture 2"/>
          <p:cNvPicPr>
            <a:picLocks noChangeArrowheads="1" noChangeAspect="1"/>
          </p:cNvPicPr>
          <p:nvPr/>
        </p:nvPicPr>
        <p:blipFill>
          <a:blip cstate="print" r:embed="rId3"/>
          <a:srcRect r="5"/>
          <a:stretch>
            <a:fillRect/>
          </a:stretch>
        </p:blipFill>
        <p:spPr bwMode="auto">
          <a:xfrm>
            <a:off x="3347864" y="3356992"/>
            <a:ext cx="2664296" cy="2232248"/>
          </a:xfrm>
          <a:prstGeom prst="rect">
            <a:avLst/>
          </a:prstGeom>
          <a:noFill/>
        </p:spPr>
      </p:pic>
      <p:pic>
        <p:nvPicPr>
          <p:cNvPr descr="C:\Documents and Settings\музей\Мои документы\Мои рисунки\петрог\проводник Арсеньева 1984.jpg" id="2051" name="Picture 3"/>
          <p:cNvPicPr>
            <a:picLocks noChangeArrowheads="1" noChangeAspect="1"/>
          </p:cNvPicPr>
          <p:nvPr/>
        </p:nvPicPr>
        <p:blipFill>
          <a:blip cstate="print" r:embed="rId4"/>
          <a:srcRect b="103" r="86"/>
          <a:stretch>
            <a:fillRect/>
          </a:stretch>
        </p:blipFill>
        <p:spPr bwMode="auto">
          <a:xfrm>
            <a:off x="6516216" y="2924944"/>
            <a:ext cx="2016224" cy="350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/>
              <a:t>Охота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4258816" cy="4826936"/>
          </a:xfrm>
        </p:spPr>
        <p:txBody>
          <a:bodyPr/>
          <a:lstStyle/>
          <a:p>
            <a:r>
              <a:rPr dirty="0" lang="ru-RU" smtClean="0"/>
              <a:t>Орудиями охоты были лук со стрелами, копьё, различные самострелы, петли, сетки на мелких пушных зверей.</a:t>
            </a:r>
          </a:p>
          <a:p>
            <a:r>
              <a:rPr dirty="0" lang="ru-RU" smtClean="0"/>
              <a:t>Ружья на охоте стали использоваться только вначале ХХ века. </a:t>
            </a:r>
            <a:endParaRPr dirty="0" lang="ru-RU"/>
          </a:p>
        </p:txBody>
      </p:sp>
      <p:pic>
        <p:nvPicPr>
          <p:cNvPr descr="C:\Documents and Settings\музей\Мои документы\Мои рисунки\петрог\нанайцы.jpg" id="5122" name="Picture 2"/>
          <p:cNvPicPr>
            <a:picLocks noChangeArrowheads="1" noChangeAspect="1"/>
          </p:cNvPicPr>
          <p:nvPr/>
        </p:nvPicPr>
        <p:blipFill>
          <a:blip cstate="print" r:embed="rId2"/>
          <a:srcRect r="64"/>
          <a:stretch>
            <a:fillRect/>
          </a:stretch>
        </p:blipFill>
        <p:spPr bwMode="auto">
          <a:xfrm>
            <a:off x="5076056" y="980728"/>
            <a:ext cx="3528392" cy="5169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1249</TotalTime>
  <Words>974</Words>
  <Application>Microsoft Office PowerPoint</Application>
  <PresentationFormat>Экран (4:3)</PresentationFormat>
  <Paragraphs>108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Коренные  малочисленные народы  хабаровского края</vt:lpstr>
      <vt:lpstr>Коренные народы</vt:lpstr>
      <vt:lpstr>Коренные народы</vt:lpstr>
      <vt:lpstr>Коренные народы</vt:lpstr>
      <vt:lpstr>Нанайцы (устаревшее название гольды)</vt:lpstr>
      <vt:lpstr>Нанайцы</vt:lpstr>
      <vt:lpstr>нанайцы</vt:lpstr>
      <vt:lpstr>Реки, в первую очередь Амур, и окружающая тайга кормили и одевали нанайцев, обеспечивали семьи всем необходимым</vt:lpstr>
      <vt:lpstr>Охота</vt:lpstr>
      <vt:lpstr>история</vt:lpstr>
      <vt:lpstr>Нанайцем (гольдом) был Дерсу  Узала, друг и проводник  В.А. Арсеньева</vt:lpstr>
      <vt:lpstr>Китайская делегация  в нанайском селе Джари </vt:lpstr>
      <vt:lpstr>Нанайцы, проживающие  в Китае</vt:lpstr>
      <vt:lpstr>Удэгейцы (лесные люди)</vt:lpstr>
      <vt:lpstr>Удэгейцы</vt:lpstr>
      <vt:lpstr>Удэгейцы</vt:lpstr>
      <vt:lpstr>Негидальцы  ( устаревшее название  гиляки,  орочены)</vt:lpstr>
      <vt:lpstr>Негидальцы</vt:lpstr>
      <vt:lpstr>Негидальцы</vt:lpstr>
      <vt:lpstr>Нивхи  (устаревшее  название  гиляки)</vt:lpstr>
      <vt:lpstr>нивхи</vt:lpstr>
      <vt:lpstr>нивхи</vt:lpstr>
      <vt:lpstr>Орочи  (самоназвание орочисэл или нани «местный житель»)</vt:lpstr>
      <vt:lpstr>орочи</vt:lpstr>
      <vt:lpstr>Орочи</vt:lpstr>
      <vt:lpstr>Орочи</vt:lpstr>
      <vt:lpstr>Ульчи  (устаревшее  название  мангуны –  «амурские люди»)</vt:lpstr>
      <vt:lpstr>ульчи</vt:lpstr>
      <vt:lpstr>ульчи</vt:lpstr>
      <vt:lpstr>Эвенки  (устаревшее  название –  тунгусы  «оленьи люди»)</vt:lpstr>
      <vt:lpstr>эвенки</vt:lpstr>
      <vt:lpstr>Традиционное занятие – оленеводство (в том числе транспортное) ,охота, рыболовство</vt:lpstr>
      <vt:lpstr>история</vt:lpstr>
      <vt:lpstr>Эвены  (устаревшее название ламуты «приморские жители»)</vt:lpstr>
      <vt:lpstr>Эвены</vt:lpstr>
      <vt:lpstr>Осёдлые эвены занимаются прибрежным рыболовством, охотой на сухопутных и морских зверей, разведением ездовых собак</vt:lpstr>
      <vt:lpstr>Будущее народа  в руках молодёжи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Нанайцы (устаревшее название гольды)</dc:title>
  <cp:lastModifiedBy>1</cp:lastModifiedBy>
  <cp:revision>132</cp:revision>
  <dcterms:modified xsi:type="dcterms:W3CDTF">2018-10-20T00:52:48Z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1739452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