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3" r:id="rId53"/>
    <p:sldId id="311" r:id="rId54"/>
    <p:sldId id="312"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46448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38917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4B734A-F4C9-4D8B-B493-EC0D3BC3F65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097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91775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4B734A-F4C9-4D8B-B493-EC0D3BC3F65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247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217422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54838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67775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67833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AE8C2A-ED7D-4AE7-8BD7-28DC08B718DD}"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310999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77304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1AE8C2A-ED7D-4AE7-8BD7-28DC08B718DD}" type="datetimeFigureOut">
              <a:rPr lang="ru-RU" smtClean="0"/>
              <a:t>18.03.2024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398458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AE8C2A-ED7D-4AE7-8BD7-28DC08B718DD}" type="datetimeFigureOut">
              <a:rPr lang="ru-RU" smtClean="0"/>
              <a:t>18.03.2024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3580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8C2A-ED7D-4AE7-8BD7-28DC08B718DD}" type="datetimeFigureOut">
              <a:rPr lang="ru-RU" smtClean="0"/>
              <a:t>18.03.2024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115647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292402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AE8C2A-ED7D-4AE7-8BD7-28DC08B718DD}"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4B734A-F4C9-4D8B-B493-EC0D3BC3F65B}" type="slidenum">
              <a:rPr lang="ru-RU" smtClean="0"/>
              <a:t>‹#›</a:t>
            </a:fld>
            <a:endParaRPr lang="ru-RU"/>
          </a:p>
        </p:txBody>
      </p:sp>
    </p:spTree>
    <p:extLst>
      <p:ext uri="{BB962C8B-B14F-4D97-AF65-F5344CB8AC3E}">
        <p14:creationId xmlns:p14="http://schemas.microsoft.com/office/powerpoint/2010/main" val="294377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AE8C2A-ED7D-4AE7-8BD7-28DC08B718DD}" type="datetimeFigureOut">
              <a:rPr lang="ru-RU" smtClean="0"/>
              <a:t>18.03.2024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4B734A-F4C9-4D8B-B493-EC0D3BC3F65B}" type="slidenum">
              <a:rPr lang="ru-RU" smtClean="0"/>
              <a:t>‹#›</a:t>
            </a:fld>
            <a:endParaRPr lang="ru-RU"/>
          </a:p>
        </p:txBody>
      </p:sp>
    </p:spTree>
    <p:extLst>
      <p:ext uri="{BB962C8B-B14F-4D97-AF65-F5344CB8AC3E}">
        <p14:creationId xmlns:p14="http://schemas.microsoft.com/office/powerpoint/2010/main" val="299567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4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5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5598" y="0"/>
            <a:ext cx="10164227" cy="876301"/>
          </a:xfrm>
        </p:spPr>
        <p:txBody>
          <a:bodyPr>
            <a:normAutofit/>
          </a:bodyPr>
          <a:lstStyle/>
          <a:p>
            <a:pPr algn="ctr"/>
            <a:r>
              <a:rPr lang="ru-RU" sz="2800" b="1" dirty="0" smtClean="0">
                <a:latin typeface="Times New Roman" panose="02020603050405020304" pitchFamily="18" charset="0"/>
                <a:cs typeface="Times New Roman" panose="02020603050405020304" pitchFamily="18" charset="0"/>
              </a:rPr>
              <a:t>Населенные пункты Хабаровского края</a:t>
            </a:r>
            <a:endParaRPr lang="ru-RU" sz="2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flipH="1">
            <a:off x="6785639" y="2362200"/>
            <a:ext cx="72361" cy="45719"/>
          </a:xfrm>
        </p:spPr>
        <p:txBody>
          <a:bodyPr>
            <a:normAutofit fontScale="25000" lnSpcReduction="20000"/>
          </a:bodyPr>
          <a:lstStyle/>
          <a:p>
            <a:endParaRPr lang="ru-RU" dirty="0"/>
          </a:p>
        </p:txBody>
      </p:sp>
      <p:pic>
        <p:nvPicPr>
          <p:cNvPr id="1026" name="Picture 2" descr="Пейзаж Комсомольск на Амур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706" y="1500188"/>
            <a:ext cx="2463800" cy="2033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уравьёва-Амурского, 56 Хабаровс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598" y="1500187"/>
            <a:ext cx="2399636" cy="2033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vatars.mds.yandex.net/i?id=0a62363ba4cb3a9ffdb27ba3b18e08a14a619d10_l-983772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711" y="1500188"/>
            <a:ext cx="2448588" cy="20335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logs.pravostok.ru/vikariatstvo/files/2011/12/%25D0%259F%25D0%25B0%25D0%25BC%25D1%258F%25D1%2582%25D0%25BD%25D0%25B8%25D0%25B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5504" y="1500188"/>
            <a:ext cx="2524789" cy="20335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vatars.mds.yandex.net/i?id=f835d6e86432dd308556ea49918a59b9a8ec739b-10898378-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1" y="4333876"/>
            <a:ext cx="2544503" cy="1911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vatars.dzeninfra.ru/get-zen_doc/1712117/pub_5fb9fd619d2ffe38ee28960b_5fba048eccd7953aaaf6d8e9/scale_12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8870" y="4333876"/>
            <a:ext cx="2399636" cy="19113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vanino-eparchia.cerkov.ru/files/2017/05/DSC_43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2142" y="4333876"/>
            <a:ext cx="2384157" cy="19113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avatars.mds.yandex.net/i?id=3092331822d7f8251174d4acc798272e199f38dd-12159448-images-thumbs&amp;n=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5504" y="4333876"/>
            <a:ext cx="2524322" cy="191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93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899" y="714645"/>
            <a:ext cx="8911687" cy="507573"/>
          </a:xfrm>
        </p:spPr>
        <p:txBody>
          <a:bodyPr>
            <a:normAutofit/>
          </a:bodyPr>
          <a:lstStyle/>
          <a:p>
            <a:r>
              <a:rPr lang="ru-RU" sz="2000" dirty="0" err="1">
                <a:latin typeface="Times New Roman" panose="02020603050405020304" pitchFamily="18" charset="0"/>
                <a:cs typeface="Times New Roman" panose="02020603050405020304" pitchFamily="18" charset="0"/>
              </a:rPr>
              <a:t>Бикинский</a:t>
            </a:r>
            <a:r>
              <a:rPr lang="ru-RU" sz="2000" dirty="0">
                <a:latin typeface="Times New Roman" panose="02020603050405020304" pitchFamily="18" charset="0"/>
                <a:cs typeface="Times New Roman" panose="02020603050405020304" pitchFamily="18" charset="0"/>
              </a:rPr>
              <a:t> район</a:t>
            </a:r>
          </a:p>
        </p:txBody>
      </p:sp>
      <p:sp>
        <p:nvSpPr>
          <p:cNvPr id="3" name="Объект 2"/>
          <p:cNvSpPr>
            <a:spLocks noGrp="1"/>
          </p:cNvSpPr>
          <p:nvPr>
            <p:ph idx="1"/>
          </p:nvPr>
        </p:nvSpPr>
        <p:spPr>
          <a:xfrm>
            <a:off x="3476531" y="1358020"/>
            <a:ext cx="7892279" cy="3777622"/>
          </a:xfrm>
        </p:spPr>
        <p:txBody>
          <a:bodyPr>
            <a:normAutofit/>
          </a:bodyPr>
          <a:lstStyle/>
          <a:p>
            <a:pPr algn="just"/>
            <a:r>
              <a:rPr lang="ru-RU" sz="1600" dirty="0">
                <a:latin typeface="Times New Roman" panose="02020603050405020304" pitchFamily="18" charset="0"/>
                <a:cs typeface="Times New Roman" panose="02020603050405020304" pitchFamily="18" charset="0"/>
              </a:rPr>
              <a:t>Район расположен в южной части Хабаровского края на границе России с Китаем и Хабаровского края с Приморским краем. Хребет Стрельникова (944 м ВУМ) формирует южную границу района. От него на север отходят смежные Дубовый, Длинный и Зубчатый хребты[3]. Западная граница района проходит по реке Уссури, там же на протяжении 67 километров проходит государственная граница России с Китаем. Восточная и южная границы района совпадают с административными границами Хабаровского края. Общая площадь района составляет 2 483,01 км², что делает </a:t>
            </a:r>
            <a:r>
              <a:rPr lang="ru-RU" sz="1600" dirty="0" err="1">
                <a:latin typeface="Times New Roman" panose="02020603050405020304" pitchFamily="18" charset="0"/>
                <a:cs typeface="Times New Roman" panose="02020603050405020304" pitchFamily="18" charset="0"/>
              </a:rPr>
              <a:t>Бикинский</a:t>
            </a:r>
            <a:r>
              <a:rPr lang="ru-RU" sz="1600" dirty="0">
                <a:latin typeface="Times New Roman" panose="02020603050405020304" pitchFamily="18" charset="0"/>
                <a:cs typeface="Times New Roman" panose="02020603050405020304" pitchFamily="18" charset="0"/>
              </a:rPr>
              <a:t> район самым маленьким районом в Хабаровском крае.</a:t>
            </a:r>
          </a:p>
        </p:txBody>
      </p:sp>
      <p:pic>
        <p:nvPicPr>
          <p:cNvPr id="4" name="Рисунок 3"/>
          <p:cNvPicPr>
            <a:picLocks noChangeAspect="1"/>
          </p:cNvPicPr>
          <p:nvPr/>
        </p:nvPicPr>
        <p:blipFill>
          <a:blip r:embed="rId2"/>
          <a:stretch>
            <a:fillRect/>
          </a:stretch>
        </p:blipFill>
        <p:spPr>
          <a:xfrm>
            <a:off x="1032095" y="1358020"/>
            <a:ext cx="2444436" cy="5133315"/>
          </a:xfrm>
          <a:prstGeom prst="rect">
            <a:avLst/>
          </a:prstGeom>
        </p:spPr>
      </p:pic>
      <p:pic>
        <p:nvPicPr>
          <p:cNvPr id="4098" name="Picture 2" descr="https://avatars.mds.yandex.net/i?id=df47965fb140fade6b8425df24c331400e154aee-10812270-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4" y="3600451"/>
            <a:ext cx="3562351" cy="2876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vatars.mds.yandex.net/i?id=3e88bd4cb10715d138b67d8687ab8cdeac2f2ac8-849760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600452"/>
            <a:ext cx="3520211"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16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24856"/>
          </a:xfrm>
        </p:spPr>
        <p:txBody>
          <a:bodyPr>
            <a:normAutofit/>
          </a:bodyPr>
          <a:lstStyle/>
          <a:p>
            <a:r>
              <a:rPr lang="ru-RU" sz="2800" dirty="0">
                <a:latin typeface="Times New Roman" panose="02020603050405020304" pitchFamily="18" charset="0"/>
                <a:cs typeface="Times New Roman" panose="02020603050405020304" pitchFamily="18" charset="0"/>
              </a:rPr>
              <a:t>Герб </a:t>
            </a:r>
            <a:r>
              <a:rPr lang="ru-RU" sz="2800" dirty="0" err="1">
                <a:latin typeface="Times New Roman" panose="02020603050405020304" pitchFamily="18" charset="0"/>
                <a:cs typeface="Times New Roman" panose="02020603050405020304" pitchFamily="18" charset="0"/>
              </a:rPr>
              <a:t>Бикинского</a:t>
            </a:r>
            <a:r>
              <a:rPr lang="ru-RU" sz="2800" dirty="0">
                <a:latin typeface="Times New Roman" panose="02020603050405020304" pitchFamily="18" charset="0"/>
                <a:cs typeface="Times New Roman" panose="02020603050405020304" pitchFamily="18" charset="0"/>
              </a:rPr>
              <a:t> района</a:t>
            </a:r>
          </a:p>
        </p:txBody>
      </p:sp>
      <p:sp>
        <p:nvSpPr>
          <p:cNvPr id="3" name="Объект 2"/>
          <p:cNvSpPr>
            <a:spLocks noGrp="1"/>
          </p:cNvSpPr>
          <p:nvPr>
            <p:ph idx="1"/>
          </p:nvPr>
        </p:nvSpPr>
        <p:spPr/>
        <p:txBody>
          <a:bodyPr>
            <a:normAutofit fontScale="85000" lnSpcReduction="10000"/>
          </a:bodyPr>
          <a:lstStyle/>
          <a:p>
            <a:pPr algn="just"/>
            <a:r>
              <a:rPr lang="ru-RU" dirty="0">
                <a:latin typeface="Times New Roman" panose="02020603050405020304" pitchFamily="18" charset="0"/>
                <a:cs typeface="Times New Roman" panose="02020603050405020304" pitchFamily="18" charset="0"/>
              </a:rPr>
              <a:t>Герб утверждён Решением № 10 Собрания депутатов </a:t>
            </a:r>
            <a:r>
              <a:rPr lang="ru-RU" dirty="0" err="1">
                <a:latin typeface="Times New Roman" panose="02020603050405020304" pitchFamily="18" charset="0"/>
                <a:cs typeface="Times New Roman" panose="02020603050405020304" pitchFamily="18" charset="0"/>
              </a:rPr>
              <a:t>Бикинского</a:t>
            </a:r>
            <a:r>
              <a:rPr lang="ru-RU" dirty="0">
                <a:latin typeface="Times New Roman" panose="02020603050405020304" pitchFamily="18" charset="0"/>
                <a:cs typeface="Times New Roman" panose="02020603050405020304" pitchFamily="18" charset="0"/>
              </a:rPr>
              <a:t> муниципального района 15 апреля 2015 года[1] . Герб внесен в Государственный геральдический регистр Российской Федерации за № 10509 Толкование символики герба </a:t>
            </a:r>
            <a:r>
              <a:rPr lang="ru-RU" dirty="0" err="1">
                <a:latin typeface="Times New Roman" panose="02020603050405020304" pitchFamily="18" charset="0"/>
                <a:cs typeface="Times New Roman" panose="02020603050405020304" pitchFamily="18" charset="0"/>
              </a:rPr>
              <a:t>Бикинского</a:t>
            </a:r>
            <a:r>
              <a:rPr lang="ru-RU" dirty="0">
                <a:latin typeface="Times New Roman" panose="02020603050405020304" pitchFamily="18" charset="0"/>
                <a:cs typeface="Times New Roman" panose="02020603050405020304" pitchFamily="18" charset="0"/>
              </a:rPr>
              <a:t> района: Летящий фазан – символ многообразия и богатства фауны района – многие виды животных и пернатых Востока России находятся под охраной и занесены в Красную Книгу РФ. Фазан - это символ удачи и процветания, он ассоциируется с солнцем, светом, достоинством. Кроме того, это символ добродетели, красоты. Считается, что фазан способен к перерождению в птицу Феникс – символ возрождения, воскрешения. Летящий фазан – символ стремления вперёд, ввысь, к вершинам познания и процветания - символ стремления граждан района к творческому развитию в труде, искусстве, культуре. Разбросанные по зелёному полю по кругу девять цветов адониса весеннего символизируют девять поселений района. Адонис символизирует весну, возрождение, воскрешение. Кроме того, цветок адониса, в данном случае – символ богатства растительного мира </a:t>
            </a:r>
            <a:r>
              <a:rPr lang="ru-RU" dirty="0" err="1">
                <a:latin typeface="Times New Roman" panose="02020603050405020304" pitchFamily="18" charset="0"/>
                <a:cs typeface="Times New Roman" panose="02020603050405020304" pitchFamily="18" charset="0"/>
              </a:rPr>
              <a:t>Бикинского</a:t>
            </a:r>
            <a:r>
              <a:rPr lang="ru-RU" dirty="0">
                <a:latin typeface="Times New Roman" panose="02020603050405020304" pitchFamily="18" charset="0"/>
                <a:cs typeface="Times New Roman" panose="02020603050405020304" pitchFamily="18" charset="0"/>
              </a:rPr>
              <a:t> района и поймы реки Бикин. Герб состоит из четырех геральдических цветов: зелёного, золотого (жёлтого), черни и пурпурного. Зелёный цвет – символ лесных богатств </a:t>
            </a:r>
            <a:r>
              <a:rPr lang="ru-RU" dirty="0" err="1">
                <a:latin typeface="Times New Roman" panose="02020603050405020304" pitchFamily="18" charset="0"/>
                <a:cs typeface="Times New Roman" panose="02020603050405020304" pitchFamily="18" charset="0"/>
              </a:rPr>
              <a:t>Бикинского</a:t>
            </a:r>
            <a:r>
              <a:rPr lang="ru-RU" dirty="0">
                <a:latin typeface="Times New Roman" panose="02020603050405020304" pitchFamily="18" charset="0"/>
                <a:cs typeface="Times New Roman" panose="02020603050405020304" pitchFamily="18" charset="0"/>
              </a:rPr>
              <a:t> муниципального района. Зеленый цвет символизирует природу, здоровье, жизненный рост, возрождение, изобилие. Золото символизирует солнце, тепло, радость, силу, урожай, богатство, стабильность. Чернь – символ мудрости, скромности, честности, благоразумия. Пурпур – символ благородства, славы, достоинства, памяти.</a:t>
            </a:r>
          </a:p>
        </p:txBody>
      </p:sp>
      <p:pic>
        <p:nvPicPr>
          <p:cNvPr id="4" name="Рисунок 3"/>
          <p:cNvPicPr>
            <a:picLocks noChangeAspect="1"/>
          </p:cNvPicPr>
          <p:nvPr/>
        </p:nvPicPr>
        <p:blipFill>
          <a:blip r:embed="rId2"/>
          <a:stretch>
            <a:fillRect/>
          </a:stretch>
        </p:blipFill>
        <p:spPr>
          <a:xfrm>
            <a:off x="8981038" y="418392"/>
            <a:ext cx="1981153" cy="1715208"/>
          </a:xfrm>
          <a:prstGeom prst="rect">
            <a:avLst/>
          </a:prstGeom>
        </p:spPr>
      </p:pic>
    </p:spTree>
    <p:extLst>
      <p:ext uri="{BB962C8B-B14F-4D97-AF65-F5344CB8AC3E}">
        <p14:creationId xmlns:p14="http://schemas.microsoft.com/office/powerpoint/2010/main" val="398802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err="1">
                <a:latin typeface="Times New Roman" panose="02020603050405020304" pitchFamily="18" charset="0"/>
                <a:cs typeface="Times New Roman" panose="02020603050405020304" pitchFamily="18" charset="0"/>
              </a:rPr>
              <a:t>Муниципально</a:t>
            </a:r>
            <a:r>
              <a:rPr lang="ru-RU" sz="2000" b="1" dirty="0">
                <a:latin typeface="Times New Roman" panose="02020603050405020304" pitchFamily="18" charset="0"/>
                <a:cs typeface="Times New Roman" panose="02020603050405020304" pitchFamily="18" charset="0"/>
              </a:rPr>
              <a:t>-территориальное устройство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Административный центр района </a:t>
            </a:r>
            <a:r>
              <a:rPr lang="ru-RU" sz="2000" dirty="0" smtClean="0">
                <a:latin typeface="Times New Roman" panose="02020603050405020304" pitchFamily="18" charset="0"/>
                <a:cs typeface="Times New Roman" panose="02020603050405020304" pitchFamily="18" charset="0"/>
              </a:rPr>
              <a:t>– город Бикин.</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Бикинский</a:t>
            </a:r>
            <a:r>
              <a:rPr lang="ru-RU" sz="2000" dirty="0">
                <a:latin typeface="Times New Roman" panose="02020603050405020304" pitchFamily="18" charset="0"/>
                <a:cs typeface="Times New Roman" panose="02020603050405020304" pitchFamily="18" charset="0"/>
              </a:rPr>
              <a:t> муниципальный район входят 9 муниципальных образований нижнего уровня, в том числе 1 городское и 8 сельских поселений Населённые пункты В </a:t>
            </a:r>
            <a:r>
              <a:rPr lang="ru-RU" sz="2000" dirty="0" err="1">
                <a:latin typeface="Times New Roman" panose="02020603050405020304" pitchFamily="18" charset="0"/>
                <a:cs typeface="Times New Roman" panose="02020603050405020304" pitchFamily="18" charset="0"/>
              </a:rPr>
              <a:t>Бикинском</a:t>
            </a:r>
            <a:r>
              <a:rPr lang="ru-RU" sz="2000" dirty="0">
                <a:latin typeface="Times New Roman" panose="02020603050405020304" pitchFamily="18" charset="0"/>
                <a:cs typeface="Times New Roman" panose="02020603050405020304" pitchFamily="18" charset="0"/>
              </a:rPr>
              <a:t> районе 12 населённых пунктов</a:t>
            </a:r>
          </a:p>
        </p:txBody>
      </p:sp>
      <p:sp>
        <p:nvSpPr>
          <p:cNvPr id="3" name="Объект 2"/>
          <p:cNvSpPr>
            <a:spLocks noGrp="1"/>
          </p:cNvSpPr>
          <p:nvPr>
            <p:ph idx="1"/>
          </p:nvPr>
        </p:nvSpPr>
        <p:spPr>
          <a:xfrm>
            <a:off x="2589212" y="2186262"/>
            <a:ext cx="8915400" cy="3724959"/>
          </a:xfrm>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1 Бикин город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Бойцово</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Васильевка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Добролюбово</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Лермонтовка село </a:t>
            </a:r>
          </a:p>
          <a:p>
            <a:r>
              <a:rPr lang="ru-RU" dirty="0" smtClean="0">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Лесопильное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Лончаково</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 </a:t>
            </a:r>
            <a:r>
              <a:rPr lang="ru-RU" dirty="0">
                <a:latin typeface="Times New Roman" panose="02020603050405020304" pitchFamily="18" charset="0"/>
                <a:cs typeface="Times New Roman" panose="02020603050405020304" pitchFamily="18" charset="0"/>
              </a:rPr>
              <a:t>Оренбургское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9 </a:t>
            </a:r>
            <a:r>
              <a:rPr lang="ru-RU" dirty="0">
                <a:latin typeface="Times New Roman" panose="02020603050405020304" pitchFamily="18" charset="0"/>
                <a:cs typeface="Times New Roman" panose="02020603050405020304" pitchFamily="18" charset="0"/>
              </a:rPr>
              <a:t>Перелесок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10 </a:t>
            </a:r>
            <a:r>
              <a:rPr lang="ru-RU" dirty="0">
                <a:latin typeface="Times New Roman" panose="02020603050405020304" pitchFamily="18" charset="0"/>
                <a:cs typeface="Times New Roman" panose="02020603050405020304" pitchFamily="18" charset="0"/>
              </a:rPr>
              <a:t>Покровка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11 </a:t>
            </a:r>
            <a:r>
              <a:rPr lang="ru-RU" dirty="0">
                <a:latin typeface="Times New Roman" panose="02020603050405020304" pitchFamily="18" charset="0"/>
                <a:cs typeface="Times New Roman" panose="02020603050405020304" pitchFamily="18" charset="0"/>
              </a:rPr>
              <a:t>Пушкино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12 </a:t>
            </a:r>
            <a:r>
              <a:rPr lang="ru-RU" dirty="0" err="1">
                <a:latin typeface="Times New Roman" panose="02020603050405020304" pitchFamily="18" charset="0"/>
                <a:cs typeface="Times New Roman" panose="02020603050405020304" pitchFamily="18" charset="0"/>
              </a:rPr>
              <a:t>Розенгартовка</a:t>
            </a:r>
            <a:r>
              <a:rPr lang="ru-RU" dirty="0">
                <a:latin typeface="Times New Roman" panose="02020603050405020304" pitchFamily="18" charset="0"/>
                <a:cs typeface="Times New Roman" panose="02020603050405020304" pitchFamily="18" charset="0"/>
              </a:rPr>
              <a:t> посёлок </a:t>
            </a:r>
            <a:r>
              <a:rPr lang="ru-RU" dirty="0" smtClean="0">
                <a:latin typeface="Times New Roman" panose="02020603050405020304" pitchFamily="18" charset="0"/>
                <a:cs typeface="Times New Roman" panose="02020603050405020304" pitchFamily="18" charset="0"/>
              </a:rPr>
              <a:t>станции</a:t>
            </a:r>
            <a:endParaRPr lang="ru-RU" dirty="0">
              <a:latin typeface="Times New Roman" panose="02020603050405020304" pitchFamily="18" charset="0"/>
              <a:cs typeface="Times New Roman" panose="02020603050405020304" pitchFamily="18" charset="0"/>
            </a:endParaRPr>
          </a:p>
        </p:txBody>
      </p:sp>
      <p:pic>
        <p:nvPicPr>
          <p:cNvPr id="2050" name="Picture 2" descr="https://avatars.mds.yandex.net/i?id=db44f1e690f3d608fbda04f02d5bb33b8ea26ecb-4120471-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56" y="2133600"/>
            <a:ext cx="2824682" cy="21168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vatars.mds.yandex.net/i?id=c1a0f4625b126d6d21da3ec94d09562442deab1f-982150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779" y="2186263"/>
            <a:ext cx="3176100" cy="2064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vatars.mds.yandex.net/i?id=ea7d7e96ab87f22cbcefafdc46853d023d3f5fef-1015762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389" y="4303121"/>
            <a:ext cx="3018639" cy="24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54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0953" y="615057"/>
            <a:ext cx="8911687" cy="1280890"/>
          </a:xfrm>
        </p:spPr>
        <p:txBody>
          <a:bodyPr>
            <a:normAutofit/>
          </a:bodyPr>
          <a:lstStyle/>
          <a:p>
            <a:r>
              <a:rPr lang="ru-RU" sz="2800" dirty="0" err="1">
                <a:latin typeface="Times New Roman" panose="02020603050405020304" pitchFamily="18" charset="0"/>
                <a:cs typeface="Times New Roman" panose="02020603050405020304" pitchFamily="18" charset="0"/>
              </a:rPr>
              <a:t>Ванинский</a:t>
            </a:r>
            <a:r>
              <a:rPr lang="ru-RU" sz="2800" dirty="0">
                <a:latin typeface="Times New Roman" panose="02020603050405020304" pitchFamily="18" charset="0"/>
                <a:cs typeface="Times New Roman" panose="02020603050405020304" pitchFamily="18" charset="0"/>
              </a:rPr>
              <a:t> район</a:t>
            </a:r>
          </a:p>
        </p:txBody>
      </p:sp>
      <p:sp>
        <p:nvSpPr>
          <p:cNvPr id="3" name="Объект 2"/>
          <p:cNvSpPr>
            <a:spLocks noGrp="1"/>
          </p:cNvSpPr>
          <p:nvPr>
            <p:ph idx="1"/>
          </p:nvPr>
        </p:nvSpPr>
        <p:spPr>
          <a:xfrm>
            <a:off x="3331675" y="1466660"/>
            <a:ext cx="8172937" cy="5124263"/>
          </a:xfrm>
        </p:spPr>
        <p:txBody>
          <a:bodyPr>
            <a:normAutofit/>
          </a:bodyPr>
          <a:lstStyle/>
          <a:p>
            <a:pPr algn="just"/>
            <a:r>
              <a:rPr lang="ru-RU" sz="1600" dirty="0" err="1">
                <a:latin typeface="Times New Roman" panose="02020603050405020304" pitchFamily="18" charset="0"/>
                <a:cs typeface="Times New Roman" panose="02020603050405020304" pitchFamily="18" charset="0"/>
              </a:rPr>
              <a:t>Ванинский</a:t>
            </a:r>
            <a:r>
              <a:rPr lang="ru-RU" sz="1600" dirty="0">
                <a:latin typeface="Times New Roman" panose="02020603050405020304" pitchFamily="18" charset="0"/>
                <a:cs typeface="Times New Roman" panose="02020603050405020304" pitchFamily="18" charset="0"/>
              </a:rPr>
              <a:t> район расположен между 48°52' и 51°05' северной широты, 138°37' и 140°41' восточной долготы, занимает юго-восточную часть края по побережью Татарского пролива и простирается с севера на юг на 245 км. Протяжённость территории с запада на восток колеблется от 90 до 155 км. Общая площадь района 25 910 км². Район расположен на двух крупных тектонических разломах, что говорит о незавершенности геологического формирования территории и отсутствия плодородных почв. Его границы проведены по осевым линиям водоразделов, отделяющим речную систему </a:t>
            </a:r>
            <a:r>
              <a:rPr lang="ru-RU" sz="1600" dirty="0" err="1">
                <a:latin typeface="Times New Roman" panose="02020603050405020304" pitchFamily="18" charset="0"/>
                <a:cs typeface="Times New Roman" panose="02020603050405020304" pitchFamily="18" charset="0"/>
              </a:rPr>
              <a:t>Ванинского</a:t>
            </a:r>
            <a:r>
              <a:rPr lang="ru-RU" sz="1600" dirty="0">
                <a:latin typeface="Times New Roman" panose="02020603050405020304" pitchFamily="18" charset="0"/>
                <a:cs typeface="Times New Roman" panose="02020603050405020304" pitchFamily="18" charset="0"/>
              </a:rPr>
              <a:t> района от речных систем </a:t>
            </a:r>
            <a:r>
              <a:rPr lang="ru-RU" sz="1600" dirty="0" err="1">
                <a:latin typeface="Times New Roman" panose="02020603050405020304" pitchFamily="18" charset="0"/>
                <a:cs typeface="Times New Roman" panose="02020603050405020304" pitchFamily="18" charset="0"/>
              </a:rPr>
              <a:t>Ульчского</a:t>
            </a:r>
            <a:r>
              <a:rPr lang="ru-RU" sz="1600" dirty="0">
                <a:latin typeface="Times New Roman" panose="02020603050405020304" pitchFamily="18" charset="0"/>
                <a:cs typeface="Times New Roman" panose="02020603050405020304" pitchFamily="18" charset="0"/>
              </a:rPr>
              <a:t> района (на севере), Комсомольского и Нанайского (на западе) и Советско-Гаванского (на юге). На востоке территория района ограничена побережьем Татарского пролива от п. Ванино до мыса То. </a:t>
            </a:r>
          </a:p>
        </p:txBody>
      </p:sp>
      <p:pic>
        <p:nvPicPr>
          <p:cNvPr id="4" name="Рисунок 3"/>
          <p:cNvPicPr>
            <a:picLocks noChangeAspect="1"/>
          </p:cNvPicPr>
          <p:nvPr/>
        </p:nvPicPr>
        <p:blipFill>
          <a:blip r:embed="rId2"/>
          <a:stretch>
            <a:fillRect/>
          </a:stretch>
        </p:blipFill>
        <p:spPr>
          <a:xfrm>
            <a:off x="1179025" y="1466661"/>
            <a:ext cx="2152650" cy="5124262"/>
          </a:xfrm>
          <a:prstGeom prst="rect">
            <a:avLst/>
          </a:prstGeom>
        </p:spPr>
      </p:pic>
      <p:pic>
        <p:nvPicPr>
          <p:cNvPr id="5122" name="Picture 2" descr="https://avatars.mds.yandex.net/i?id=92b28da8c425d9c3d296a4f5c0ffe0c43f444e5a-10126215-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6" y="4257674"/>
            <a:ext cx="2625724" cy="22526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vatars.mds.yandex.net/i?id=d773f098fbdac11dc1b808d57c3fbc3883735d65-10090172-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300" y="4324350"/>
            <a:ext cx="2831825" cy="21859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mg-fotki.yandex.ru/get/233354/199172168.9f/0_16b4f8_a8ad0811_or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2275" y="4324350"/>
            <a:ext cx="2420175"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38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5624" y="624109"/>
            <a:ext cx="8911687" cy="1280890"/>
          </a:xfrm>
        </p:spPr>
        <p:txBody>
          <a:bodyPr>
            <a:normAutofit/>
          </a:bodyPr>
          <a:lstStyle/>
          <a:p>
            <a:r>
              <a:rPr lang="ru-RU" sz="2800" dirty="0">
                <a:latin typeface="Times New Roman" panose="02020603050405020304" pitchFamily="18" charset="0"/>
                <a:cs typeface="Times New Roman" panose="02020603050405020304" pitchFamily="18" charset="0"/>
              </a:rPr>
              <a:t>Герб </a:t>
            </a:r>
            <a:r>
              <a:rPr lang="ru-RU" sz="2800" dirty="0" err="1">
                <a:latin typeface="Times New Roman" panose="02020603050405020304" pitchFamily="18" charset="0"/>
                <a:cs typeface="Times New Roman" panose="02020603050405020304" pitchFamily="18" charset="0"/>
              </a:rPr>
              <a:t>Ванинского</a:t>
            </a:r>
            <a:r>
              <a:rPr lang="ru-RU" sz="2800" dirty="0">
                <a:latin typeface="Times New Roman" panose="02020603050405020304" pitchFamily="18" charset="0"/>
                <a:cs typeface="Times New Roman" panose="02020603050405020304" pitchFamily="18" charset="0"/>
              </a:rPr>
              <a:t> района</a:t>
            </a:r>
          </a:p>
        </p:txBody>
      </p:sp>
      <p:sp>
        <p:nvSpPr>
          <p:cNvPr id="3" name="Объект 2"/>
          <p:cNvSpPr>
            <a:spLocks noGrp="1"/>
          </p:cNvSpPr>
          <p:nvPr>
            <p:ph idx="1"/>
          </p:nvPr>
        </p:nvSpPr>
        <p:spPr>
          <a:xfrm>
            <a:off x="1838325" y="2133600"/>
            <a:ext cx="9666287" cy="3777622"/>
          </a:xfrm>
        </p:spPr>
        <p:txBody>
          <a:bodyPr>
            <a:noAutofit/>
          </a:bodyPr>
          <a:lstStyle/>
          <a:p>
            <a:pPr algn="just"/>
            <a:r>
              <a:rPr lang="ru-RU" sz="1400" dirty="0">
                <a:latin typeface="Times New Roman" panose="02020603050405020304" pitchFamily="18" charset="0"/>
                <a:cs typeface="Times New Roman" panose="02020603050405020304" pitchFamily="18" charset="0"/>
              </a:rPr>
              <a:t>«В червлёном поле опрокинутое лазоревое остриё; поверх всего — золотой трёхмачтовый корабль с серебряными флюгерами и распущенными парусами, сопровождаемый в оконечности уложенной в вогнутый пояс золотой якорной цепью» Поле герба отражает географическое расположение </a:t>
            </a:r>
            <a:r>
              <a:rPr lang="ru-RU" sz="1400" dirty="0" err="1">
                <a:latin typeface="Times New Roman" panose="02020603050405020304" pitchFamily="18" charset="0"/>
                <a:cs typeface="Times New Roman" panose="02020603050405020304" pitchFamily="18" charset="0"/>
              </a:rPr>
              <a:t>Ванинского</a:t>
            </a:r>
            <a:r>
              <a:rPr lang="ru-RU" sz="1400" dirty="0">
                <a:latin typeface="Times New Roman" panose="02020603050405020304" pitchFamily="18" charset="0"/>
                <a:cs typeface="Times New Roman" panose="02020603050405020304" pitchFamily="18" charset="0"/>
              </a:rPr>
              <a:t> района на побережье Татарского пролива. Берега района и острова Сахалин показаны красным цветом, а Татарский пролив — синим. Парусный корабль изображён как дань первопроходцам и исследователям Дальнего Востока. Корабль — символ вдохновения, достижения цели; а также характеризует район как морские ворота края, становление и развитие морского торгового порта способствовало развитию </a:t>
            </a:r>
            <a:r>
              <a:rPr lang="ru-RU" sz="1400" dirty="0" err="1">
                <a:latin typeface="Times New Roman" panose="02020603050405020304" pitchFamily="18" charset="0"/>
                <a:cs typeface="Times New Roman" panose="02020603050405020304" pitchFamily="18" charset="0"/>
              </a:rPr>
              <a:t>Ванинского</a:t>
            </a:r>
            <a:r>
              <a:rPr lang="ru-RU" sz="1400" dirty="0">
                <a:latin typeface="Times New Roman" panose="02020603050405020304" pitchFamily="18" charset="0"/>
                <a:cs typeface="Times New Roman" panose="02020603050405020304" pitchFamily="18" charset="0"/>
              </a:rPr>
              <a:t> района, усилению влияния России в Азиатско- Тихоокеанском регионе. В июне 1973 года в первый рейс из бухты Ванино на Сахалин отправился морской паром, доставивший на остров народнохозяйственные грузы и пассажиров. Тем самым было положено начало работы уникальной железнодорожной паромной переправы. Переправа стала прочной транспортной связью между Сахалинской областью и материком, о чём в гербе говорит изображение цепи. Цепь — символ верности и служения. Лазоревый (синий, голубой) цвет — символ чести, славы, преданности, истины, добродетели. Золото — символ прочности, величия, богатства, интеллекта, великодушия. Серебро — символ простоты, совершенства, благородства, мира, взаимного сотрудничества. Червлёный (красный) — мужество, красота, сила, труд. Авторы герба: идея — Богдан Михайлович </a:t>
            </a:r>
            <a:r>
              <a:rPr lang="ru-RU" sz="1400" dirty="0" err="1">
                <a:latin typeface="Times New Roman" panose="02020603050405020304" pitchFamily="18" charset="0"/>
                <a:cs typeface="Times New Roman" panose="02020603050405020304" pitchFamily="18" charset="0"/>
              </a:rPr>
              <a:t>Мусянович</a:t>
            </a:r>
            <a:r>
              <a:rPr lang="ru-RU" sz="1400" dirty="0">
                <a:latin typeface="Times New Roman" panose="02020603050405020304" pitchFamily="18" charset="0"/>
                <a:cs typeface="Times New Roman" panose="02020603050405020304" pitchFamily="18" charset="0"/>
              </a:rPr>
              <a:t> (посёлок Ванино), Председатель Собрания депутатов </a:t>
            </a:r>
            <a:r>
              <a:rPr lang="ru-RU" sz="1400" dirty="0" err="1">
                <a:latin typeface="Times New Roman" panose="02020603050405020304" pitchFamily="18" charset="0"/>
                <a:cs typeface="Times New Roman" panose="02020603050405020304" pitchFamily="18" charset="0"/>
              </a:rPr>
              <a:t>Ванинского</a:t>
            </a:r>
            <a:r>
              <a:rPr lang="ru-RU" sz="1400" dirty="0">
                <a:latin typeface="Times New Roman" panose="02020603050405020304" pitchFamily="18" charset="0"/>
                <a:cs typeface="Times New Roman" panose="02020603050405020304" pitchFamily="18" charset="0"/>
              </a:rPr>
              <a:t> муниципального района Хабаровского края, Глава </a:t>
            </a:r>
            <a:r>
              <a:rPr lang="ru-RU" sz="1400" dirty="0" err="1">
                <a:latin typeface="Times New Roman" panose="02020603050405020304" pitchFamily="18" charset="0"/>
                <a:cs typeface="Times New Roman" panose="02020603050405020304" pitchFamily="18" charset="0"/>
              </a:rPr>
              <a:t>Ванинского</a:t>
            </a:r>
            <a:r>
              <a:rPr lang="ru-RU" sz="1400" dirty="0">
                <a:latin typeface="Times New Roman" panose="02020603050405020304" pitchFamily="18" charset="0"/>
                <a:cs typeface="Times New Roman" panose="02020603050405020304" pitchFamily="18" charset="0"/>
              </a:rPr>
              <a:t> района (1999—2008 </a:t>
            </a:r>
            <a:r>
              <a:rPr lang="ru-RU" sz="1400" dirty="0" err="1">
                <a:latin typeface="Times New Roman" panose="02020603050405020304" pitchFamily="18" charset="0"/>
                <a:cs typeface="Times New Roman" panose="02020603050405020304" pitchFamily="18" charset="0"/>
              </a:rPr>
              <a:t>г.г</a:t>
            </a:r>
            <a:r>
              <a:rPr lang="ru-RU" sz="1400" dirty="0">
                <a:latin typeface="Times New Roman" panose="02020603050405020304" pitchFamily="18" charset="0"/>
                <a:cs typeface="Times New Roman" panose="02020603050405020304" pitchFamily="18" charset="0"/>
              </a:rPr>
              <a:t>.), Константин </a:t>
            </a:r>
            <a:r>
              <a:rPr lang="ru-RU" sz="1400" dirty="0" err="1">
                <a:latin typeface="Times New Roman" panose="02020603050405020304" pitchFamily="18" charset="0"/>
                <a:cs typeface="Times New Roman" panose="02020603050405020304" pitchFamily="18" charset="0"/>
              </a:rPr>
              <a:t>Мочёнов</a:t>
            </a:r>
            <a:r>
              <a:rPr lang="ru-RU" sz="1400" dirty="0">
                <a:latin typeface="Times New Roman" panose="02020603050405020304" pitchFamily="18" charset="0"/>
                <a:cs typeface="Times New Roman" panose="02020603050405020304" pitchFamily="18" charset="0"/>
              </a:rPr>
              <a:t> (Химки); обоснование символики: Кирилл </a:t>
            </a:r>
            <a:r>
              <a:rPr lang="ru-RU" sz="1400" dirty="0" err="1">
                <a:latin typeface="Times New Roman" panose="02020603050405020304" pitchFamily="18" charset="0"/>
                <a:cs typeface="Times New Roman" panose="02020603050405020304" pitchFamily="18" charset="0"/>
              </a:rPr>
              <a:t>Переходенко</a:t>
            </a:r>
            <a:r>
              <a:rPr lang="ru-RU" sz="1400" dirty="0">
                <a:latin typeface="Times New Roman" panose="02020603050405020304" pitchFamily="18" charset="0"/>
                <a:cs typeface="Times New Roman" panose="02020603050405020304" pitchFamily="18" charset="0"/>
              </a:rPr>
              <a:t> (Конаково); компьютерный дизайн: Галина </a:t>
            </a:r>
            <a:r>
              <a:rPr lang="ru-RU" sz="1400" dirty="0" err="1">
                <a:latin typeface="Times New Roman" panose="02020603050405020304" pitchFamily="18" charset="0"/>
                <a:cs typeface="Times New Roman" panose="02020603050405020304" pitchFamily="18" charset="0"/>
              </a:rPr>
              <a:t>Русанова</a:t>
            </a:r>
            <a:r>
              <a:rPr lang="ru-RU" sz="1400" dirty="0">
                <a:latin typeface="Times New Roman" panose="02020603050405020304" pitchFamily="18" charset="0"/>
                <a:cs typeface="Times New Roman" panose="02020603050405020304" pitchFamily="18" charset="0"/>
              </a:rPr>
              <a:t> (Москва).</a:t>
            </a:r>
          </a:p>
        </p:txBody>
      </p:sp>
      <p:pic>
        <p:nvPicPr>
          <p:cNvPr id="4" name="Рисунок 3"/>
          <p:cNvPicPr>
            <a:picLocks noChangeAspect="1"/>
          </p:cNvPicPr>
          <p:nvPr/>
        </p:nvPicPr>
        <p:blipFill>
          <a:blip r:embed="rId2"/>
          <a:stretch>
            <a:fillRect/>
          </a:stretch>
        </p:blipFill>
        <p:spPr>
          <a:xfrm>
            <a:off x="9823010" y="459692"/>
            <a:ext cx="1681602" cy="1609725"/>
          </a:xfrm>
          <a:prstGeom prst="rect">
            <a:avLst/>
          </a:prstGeom>
        </p:spPr>
      </p:pic>
    </p:spTree>
    <p:extLst>
      <p:ext uri="{BB962C8B-B14F-4D97-AF65-F5344CB8AC3E}">
        <p14:creationId xmlns:p14="http://schemas.microsoft.com/office/powerpoint/2010/main" val="44730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err="1">
                <a:latin typeface="Times New Roman" panose="02020603050405020304" pitchFamily="18" charset="0"/>
                <a:cs typeface="Times New Roman" panose="02020603050405020304" pitchFamily="18" charset="0"/>
              </a:rPr>
              <a:t>Муниципально</a:t>
            </a:r>
            <a:r>
              <a:rPr lang="ru-RU" sz="2000" b="1" dirty="0">
                <a:latin typeface="Times New Roman" panose="02020603050405020304" pitchFamily="18" charset="0"/>
                <a:cs typeface="Times New Roman" panose="02020603050405020304" pitchFamily="18" charset="0"/>
              </a:rPr>
              <a:t>-территориальное </a:t>
            </a:r>
            <a:r>
              <a:rPr lang="ru-RU" sz="2000" b="1" dirty="0" smtClean="0">
                <a:latin typeface="Times New Roman" panose="02020603050405020304" pitchFamily="18" charset="0"/>
                <a:cs typeface="Times New Roman" panose="02020603050405020304" pitchFamily="18" charset="0"/>
              </a:rPr>
              <a:t>устройство</a:t>
            </a:r>
            <a:br>
              <a:rPr lang="ru-RU" sz="2000" b="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Административный центр </a:t>
            </a:r>
            <a:r>
              <a:rPr lang="ru-RU" sz="2000" dirty="0" smtClean="0">
                <a:latin typeface="Times New Roman" panose="02020603050405020304" pitchFamily="18" charset="0"/>
                <a:cs typeface="Times New Roman" panose="02020603050405020304" pitchFamily="18" charset="0"/>
              </a:rPr>
              <a:t>района- </a:t>
            </a:r>
            <a:r>
              <a:rPr lang="ru-RU" sz="2000" dirty="0" err="1" smtClean="0">
                <a:latin typeface="Times New Roman" panose="02020603050405020304" pitchFamily="18" charset="0"/>
                <a:cs typeface="Times New Roman" panose="02020603050405020304" pitchFamily="18" charset="0"/>
              </a:rPr>
              <a:t>пгт</a:t>
            </a:r>
            <a:r>
              <a:rPr lang="ru-RU" sz="2000" dirty="0" smtClean="0">
                <a:latin typeface="Times New Roman" panose="02020603050405020304" pitchFamily="18" charset="0"/>
                <a:cs typeface="Times New Roman" panose="02020603050405020304" pitchFamily="18" charset="0"/>
              </a:rPr>
              <a:t> Ванино.</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Ванинский</a:t>
            </a:r>
            <a:r>
              <a:rPr lang="ru-RU" sz="2000" dirty="0">
                <a:latin typeface="Times New Roman" panose="02020603050405020304" pitchFamily="18" charset="0"/>
                <a:cs typeface="Times New Roman" panose="02020603050405020304" pitchFamily="18" charset="0"/>
              </a:rPr>
              <a:t> муниципальный район входят 10 муниципальных образований нижнего уровня, в том числе 3 городских и 7 сельских </a:t>
            </a:r>
            <a:r>
              <a:rPr lang="ru-RU" sz="2000" dirty="0" smtClean="0">
                <a:latin typeface="Times New Roman" panose="02020603050405020304" pitchFamily="18" charset="0"/>
                <a:cs typeface="Times New Roman" panose="02020603050405020304" pitchFamily="18" charset="0"/>
              </a:rPr>
              <a:t>поселений</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Населённые пункты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Ванинском</a:t>
            </a:r>
            <a:r>
              <a:rPr lang="ru-RU" sz="2000" dirty="0">
                <a:latin typeface="Times New Roman" panose="02020603050405020304" pitchFamily="18" charset="0"/>
                <a:cs typeface="Times New Roman" panose="02020603050405020304" pitchFamily="18" charset="0"/>
              </a:rPr>
              <a:t> районе 20 населённых пунктов, том числе 3 городских (</a:t>
            </a:r>
            <a:r>
              <a:rPr lang="ru-RU" sz="2000" dirty="0" err="1">
                <a:latin typeface="Times New Roman" panose="02020603050405020304" pitchFamily="18" charset="0"/>
                <a:cs typeface="Times New Roman" panose="02020603050405020304" pitchFamily="18" charset="0"/>
              </a:rPr>
              <a:t>пгт</a:t>
            </a:r>
            <a:r>
              <a:rPr lang="ru-RU" sz="2000" dirty="0">
                <a:latin typeface="Times New Roman" panose="02020603050405020304" pitchFamily="18" charset="0"/>
                <a:cs typeface="Times New Roman" panose="02020603050405020304" pitchFamily="18" charset="0"/>
              </a:rPr>
              <a:t>) и 17 </a:t>
            </a:r>
            <a:r>
              <a:rPr lang="ru-RU" sz="2000" dirty="0" smtClean="0">
                <a:latin typeface="Times New Roman" panose="02020603050405020304" pitchFamily="18" charset="0"/>
                <a:cs typeface="Times New Roman" panose="02020603050405020304" pitchFamily="18" charset="0"/>
              </a:rPr>
              <a:t>сельских</a:t>
            </a:r>
            <a:endParaRPr lang="ru-RU" dirty="0"/>
          </a:p>
        </p:txBody>
      </p:sp>
      <p:sp>
        <p:nvSpPr>
          <p:cNvPr id="3" name="Объект 2"/>
          <p:cNvSpPr>
            <a:spLocks noGrp="1"/>
          </p:cNvSpPr>
          <p:nvPr>
            <p:ph idx="1"/>
          </p:nvPr>
        </p:nvSpPr>
        <p:spPr>
          <a:xfrm>
            <a:off x="2589212" y="2381060"/>
            <a:ext cx="8915400" cy="3530161"/>
          </a:xfrm>
        </p:spPr>
        <p:txBody>
          <a:bodyPr numCol="2">
            <a:normAutofit fontScale="92500" lnSpcReduction="20000"/>
          </a:bodyPr>
          <a:lstStyle/>
          <a:p>
            <a:r>
              <a:rPr lang="ru-RU" dirty="0">
                <a:latin typeface="Times New Roman" panose="02020603050405020304" pitchFamily="18" charset="0"/>
                <a:cs typeface="Times New Roman" panose="02020603050405020304" pitchFamily="18" charset="0"/>
              </a:rPr>
              <a:t>1 Акур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Акурский</a:t>
            </a:r>
            <a:r>
              <a:rPr lang="ru-RU" dirty="0">
                <a:latin typeface="Times New Roman" panose="02020603050405020304" pitchFamily="18" charset="0"/>
                <a:cs typeface="Times New Roman" panose="02020603050405020304" pitchFamily="18" charset="0"/>
              </a:rPr>
              <a:t> совхоз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Ванино </a:t>
            </a:r>
            <a:r>
              <a:rPr lang="ru-RU" dirty="0" err="1">
                <a:latin typeface="Times New Roman" panose="02020603050405020304" pitchFamily="18" charset="0"/>
                <a:cs typeface="Times New Roman" panose="02020603050405020304" pitchFamily="18" charset="0"/>
              </a:rPr>
              <a:t>пгт</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Высокогорный </a:t>
            </a:r>
            <a:r>
              <a:rPr lang="ru-RU" dirty="0" err="1">
                <a:latin typeface="Times New Roman" panose="02020603050405020304" pitchFamily="18" charset="0"/>
                <a:cs typeface="Times New Roman" panose="02020603050405020304" pitchFamily="18" charset="0"/>
              </a:rPr>
              <a:t>пгт</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Датта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Датта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Дюанка</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 </a:t>
            </a:r>
            <a:r>
              <a:rPr lang="ru-RU" dirty="0" err="1">
                <a:latin typeface="Times New Roman" panose="02020603050405020304" pitchFamily="18" charset="0"/>
                <a:cs typeface="Times New Roman" panose="02020603050405020304" pitchFamily="18" charset="0"/>
              </a:rPr>
              <a:t>Кенада</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9 </a:t>
            </a:r>
            <a:r>
              <a:rPr lang="ru-RU" dirty="0" err="1">
                <a:latin typeface="Times New Roman" panose="02020603050405020304" pitchFamily="18" charset="0"/>
                <a:cs typeface="Times New Roman" panose="02020603050405020304" pitchFamily="18" charset="0"/>
              </a:rPr>
              <a:t>Косграмбо</a:t>
            </a:r>
            <a:r>
              <a:rPr lang="ru-RU" dirty="0">
                <a:latin typeface="Times New Roman" panose="02020603050405020304" pitchFamily="18" charset="0"/>
                <a:cs typeface="Times New Roman" panose="02020603050405020304" pitchFamily="18" charset="0"/>
              </a:rPr>
              <a:t>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10 </a:t>
            </a:r>
            <a:r>
              <a:rPr lang="ru-RU" dirty="0">
                <a:latin typeface="Times New Roman" panose="02020603050405020304" pitchFamily="18" charset="0"/>
                <a:cs typeface="Times New Roman" panose="02020603050405020304" pitchFamily="18" charset="0"/>
              </a:rPr>
              <a:t>Кото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11 </a:t>
            </a:r>
            <a:r>
              <a:rPr lang="ru-RU" dirty="0" err="1">
                <a:latin typeface="Times New Roman" panose="02020603050405020304" pitchFamily="18" charset="0"/>
                <a:cs typeface="Times New Roman" panose="02020603050405020304" pitchFamily="18" charset="0"/>
              </a:rPr>
              <a:t>Кузнецовский</a:t>
            </a:r>
            <a:r>
              <a:rPr lang="ru-RU" dirty="0">
                <a:latin typeface="Times New Roman" panose="02020603050405020304" pitchFamily="18" charset="0"/>
                <a:cs typeface="Times New Roman" panose="02020603050405020304" pitchFamily="18" charset="0"/>
              </a:rPr>
              <a:t>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12 </a:t>
            </a:r>
            <a:r>
              <a:rPr lang="ru-RU" dirty="0">
                <a:latin typeface="Times New Roman" panose="02020603050405020304" pitchFamily="18" charset="0"/>
                <a:cs typeface="Times New Roman" panose="02020603050405020304" pitchFamily="18" charset="0"/>
              </a:rPr>
              <a:t>Монгохто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13 </a:t>
            </a:r>
            <a:r>
              <a:rPr lang="ru-RU" dirty="0">
                <a:latin typeface="Times New Roman" panose="02020603050405020304" pitchFamily="18" charset="0"/>
                <a:cs typeface="Times New Roman" panose="02020603050405020304" pitchFamily="18" charset="0"/>
              </a:rPr>
              <a:t>Октябрьский </a:t>
            </a:r>
            <a:r>
              <a:rPr lang="ru-RU" dirty="0" err="1">
                <a:latin typeface="Times New Roman" panose="02020603050405020304" pitchFamily="18" charset="0"/>
                <a:cs typeface="Times New Roman" panose="02020603050405020304" pitchFamily="18" charset="0"/>
              </a:rPr>
              <a:t>пгт</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14 </a:t>
            </a:r>
            <a:r>
              <a:rPr lang="ru-RU" dirty="0" err="1">
                <a:latin typeface="Times New Roman" panose="02020603050405020304" pitchFamily="18" charset="0"/>
                <a:cs typeface="Times New Roman" panose="02020603050405020304" pitchFamily="18" charset="0"/>
              </a:rPr>
              <a:t>Оунэ</a:t>
            </a:r>
            <a:r>
              <a:rPr lang="ru-RU" dirty="0">
                <a:latin typeface="Times New Roman" panose="02020603050405020304" pitchFamily="18" charset="0"/>
                <a:cs typeface="Times New Roman" panose="02020603050405020304" pitchFamily="18" charset="0"/>
              </a:rPr>
              <a:t>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15 </a:t>
            </a:r>
            <a:r>
              <a:rPr lang="ru-RU" dirty="0">
                <a:latin typeface="Times New Roman" panose="02020603050405020304" pitchFamily="18" charset="0"/>
                <a:cs typeface="Times New Roman" panose="02020603050405020304" pitchFamily="18" charset="0"/>
              </a:rPr>
              <a:t>Токи </a:t>
            </a:r>
            <a:r>
              <a:rPr lang="ru-RU" dirty="0" smtClean="0">
                <a:latin typeface="Times New Roman" panose="02020603050405020304" pitchFamily="18" charset="0"/>
                <a:cs typeface="Times New Roman" panose="02020603050405020304" pitchFamily="18" charset="0"/>
              </a:rPr>
              <a:t>посёлок</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16 </a:t>
            </a:r>
            <a:r>
              <a:rPr lang="ru-RU" dirty="0" err="1">
                <a:latin typeface="Times New Roman" panose="02020603050405020304" pitchFamily="18" charset="0"/>
                <a:cs typeface="Times New Roman" panose="02020603050405020304" pitchFamily="18" charset="0"/>
              </a:rPr>
              <a:t>Тулучи</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17 </a:t>
            </a:r>
            <a:r>
              <a:rPr lang="ru-RU" dirty="0" err="1">
                <a:latin typeface="Times New Roman" panose="02020603050405020304" pitchFamily="18" charset="0"/>
                <a:cs typeface="Times New Roman" panose="02020603050405020304" pitchFamily="18" charset="0"/>
              </a:rPr>
              <a:t>Тумнин</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18 </a:t>
            </a:r>
            <a:r>
              <a:rPr lang="ru-RU" dirty="0" err="1">
                <a:latin typeface="Times New Roman" panose="02020603050405020304" pitchFamily="18" charset="0"/>
                <a:cs typeface="Times New Roman" panose="02020603050405020304" pitchFamily="18" charset="0"/>
              </a:rPr>
              <a:t>Уська-Орочская</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19 </a:t>
            </a:r>
            <a:r>
              <a:rPr lang="ru-RU" dirty="0" err="1">
                <a:latin typeface="Times New Roman" panose="02020603050405020304" pitchFamily="18" charset="0"/>
                <a:cs typeface="Times New Roman" panose="02020603050405020304" pitchFamily="18" charset="0"/>
              </a:rPr>
              <a:t>Уська</a:t>
            </a:r>
            <a:r>
              <a:rPr lang="ru-RU" dirty="0">
                <a:latin typeface="Times New Roman" panose="02020603050405020304" pitchFamily="18" charset="0"/>
                <a:cs typeface="Times New Roman" panose="02020603050405020304" pitchFamily="18" charset="0"/>
              </a:rPr>
              <a:t>-Русская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20 </a:t>
            </a:r>
            <a:r>
              <a:rPr lang="ru-RU" dirty="0" err="1">
                <a:latin typeface="Times New Roman" panose="02020603050405020304" pitchFamily="18" charset="0"/>
                <a:cs typeface="Times New Roman" panose="02020603050405020304" pitchFamily="18" charset="0"/>
              </a:rPr>
              <a:t>Хуту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село</a:t>
            </a:r>
            <a:endParaRPr lang="ru-RU" dirty="0">
              <a:latin typeface="Times New Roman" panose="02020603050405020304" pitchFamily="18" charset="0"/>
              <a:cs typeface="Times New Roman" panose="02020603050405020304" pitchFamily="18" charset="0"/>
            </a:endParaRPr>
          </a:p>
        </p:txBody>
      </p:sp>
      <p:pic>
        <p:nvPicPr>
          <p:cNvPr id="3076" name="Picture 4" descr="https://avatars.mds.yandex.net/i?id=3f99477f914b8698936797c77c986ca13016714f-5242655-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727" y="4649885"/>
            <a:ext cx="2422863" cy="205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05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4775" y="481235"/>
            <a:ext cx="8911687" cy="966565"/>
          </a:xfrm>
        </p:spPr>
        <p:txBody>
          <a:bodyPr>
            <a:normAutofit/>
          </a:bodyPr>
          <a:lstStyle/>
          <a:p>
            <a:r>
              <a:rPr lang="ru-RU" sz="2800" dirty="0" err="1">
                <a:latin typeface="Times New Roman" panose="02020603050405020304" pitchFamily="18" charset="0"/>
                <a:cs typeface="Times New Roman" panose="02020603050405020304" pitchFamily="18" charset="0"/>
              </a:rPr>
              <a:t>Верхнебуреинский</a:t>
            </a:r>
            <a:r>
              <a:rPr lang="ru-RU" sz="2800" dirty="0">
                <a:latin typeface="Times New Roman" panose="02020603050405020304" pitchFamily="18" charset="0"/>
                <a:cs typeface="Times New Roman" panose="02020603050405020304" pitchFamily="18" charset="0"/>
              </a:rPr>
              <a:t> район</a:t>
            </a:r>
          </a:p>
        </p:txBody>
      </p:sp>
      <p:sp>
        <p:nvSpPr>
          <p:cNvPr id="3" name="Объект 2"/>
          <p:cNvSpPr>
            <a:spLocks noGrp="1"/>
          </p:cNvSpPr>
          <p:nvPr>
            <p:ph idx="1"/>
          </p:nvPr>
        </p:nvSpPr>
        <p:spPr>
          <a:xfrm>
            <a:off x="3177766" y="1584356"/>
            <a:ext cx="8326846" cy="1901794"/>
          </a:xfrm>
        </p:spPr>
        <p:txBody>
          <a:bodyPr>
            <a:normAutofit lnSpcReduction="10000"/>
          </a:bodyPr>
          <a:lstStyle/>
          <a:p>
            <a:pPr algn="just"/>
            <a:r>
              <a:rPr lang="ru-RU" sz="1600" dirty="0" err="1">
                <a:latin typeface="Times New Roman" panose="02020603050405020304" pitchFamily="18" charset="0"/>
                <a:cs typeface="Times New Roman" panose="02020603050405020304" pitchFamily="18" charset="0"/>
              </a:rPr>
              <a:t>Верхнебуреинский</a:t>
            </a:r>
            <a:r>
              <a:rPr lang="ru-RU" sz="1600" dirty="0">
                <a:latin typeface="Times New Roman" panose="02020603050405020304" pitchFamily="18" charset="0"/>
                <a:cs typeface="Times New Roman" panose="02020603050405020304" pitchFamily="18" charset="0"/>
              </a:rPr>
              <a:t> район расположен в западной части Хабаровского края. Граничит на западе с Амурской областью, на юге с Еврейской автономной областью, на севере с районом имени Полины Осипенко, на востоке с Солнечным и Хабаровским районами Хабаровского края. Наибольшая протяженность района с юга на север 370 км, с запада на восток 300 км. Территория района большей частью находится в области занятой болотами и горными хребтами, основные из которых: Малый Хинган, </a:t>
            </a:r>
            <a:r>
              <a:rPr lang="ru-RU" sz="1600" dirty="0" err="1">
                <a:latin typeface="Times New Roman" panose="02020603050405020304" pitchFamily="18" charset="0"/>
                <a:cs typeface="Times New Roman" panose="02020603050405020304" pitchFamily="18" charset="0"/>
              </a:rPr>
              <a:t>Буреинский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Дуссе-Алинь</a:t>
            </a:r>
            <a:r>
              <a:rPr lang="ru-RU" sz="1600" dirty="0">
                <a:latin typeface="Times New Roman" panose="02020603050405020304" pitchFamily="18" charset="0"/>
                <a:cs typeface="Times New Roman" panose="02020603050405020304" pitchFamily="18" charset="0"/>
              </a:rPr>
              <a:t>. Общая площадь района 63 770 км², что составляет 7,6 % территории края. </a:t>
            </a:r>
            <a:r>
              <a:rPr lang="ru-RU" sz="1600" dirty="0" err="1" smtClean="0">
                <a:latin typeface="Times New Roman" panose="02020603050405020304" pitchFamily="18" charset="0"/>
                <a:cs typeface="Times New Roman" panose="02020603050405020304" pitchFamily="18" charset="0"/>
              </a:rPr>
              <a:t>Верхнебуреинский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район приравнен к районам </a:t>
            </a:r>
            <a:r>
              <a:rPr lang="ru-RU" sz="1600" dirty="0" smtClean="0">
                <a:latin typeface="Times New Roman" panose="02020603050405020304" pitchFamily="18" charset="0"/>
                <a:cs typeface="Times New Roman" panose="02020603050405020304" pitchFamily="18" charset="0"/>
              </a:rPr>
              <a:t>Крайнего </a:t>
            </a:r>
            <a:r>
              <a:rPr lang="ru-RU" sz="1600" dirty="0">
                <a:latin typeface="Times New Roman" panose="02020603050405020304" pitchFamily="18" charset="0"/>
                <a:cs typeface="Times New Roman" panose="02020603050405020304" pitchFamily="18" charset="0"/>
              </a:rPr>
              <a:t>Севера</a:t>
            </a:r>
            <a:r>
              <a:rPr lang="ru-RU" sz="1600" dirty="0" smtClean="0">
                <a:latin typeface="Times New Roman" panose="02020603050405020304" pitchFamily="18" charset="0"/>
                <a:cs typeface="Times New Roman" panose="02020603050405020304" pitchFamily="18" charset="0"/>
              </a:rPr>
              <a:t>.</a:t>
            </a:r>
          </a:p>
          <a:p>
            <a:pPr algn="just"/>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35289" y="1584356"/>
            <a:ext cx="2242477" cy="4916032"/>
          </a:xfrm>
          <a:prstGeom prst="rect">
            <a:avLst/>
          </a:prstGeom>
        </p:spPr>
      </p:pic>
      <p:pic>
        <p:nvPicPr>
          <p:cNvPr id="6148" name="Picture 4" descr="https://avatars.mds.yandex.net/get-entity_search/1545396/725184947/SUx182_2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3482472"/>
            <a:ext cx="3571875" cy="30215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avatars.dzeninfra.ru/get-zen_doc/2431229/pub_5fbfefb710807323608fcd2c_5fc0918d10807323601233c4/scale_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208" y="3482472"/>
            <a:ext cx="3701641" cy="30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0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Герб </a:t>
            </a:r>
            <a:r>
              <a:rPr lang="ru-RU" sz="2800" dirty="0" err="1">
                <a:latin typeface="Times New Roman" panose="02020603050405020304" pitchFamily="18" charset="0"/>
                <a:cs typeface="Times New Roman" panose="02020603050405020304" pitchFamily="18" charset="0"/>
              </a:rPr>
              <a:t>Верхнебуреинского</a:t>
            </a:r>
            <a:r>
              <a:rPr lang="ru-RU" sz="2800" dirty="0">
                <a:latin typeface="Times New Roman" panose="02020603050405020304" pitchFamily="18" charset="0"/>
                <a:cs typeface="Times New Roman" panose="02020603050405020304" pitchFamily="18" charset="0"/>
              </a:rPr>
              <a:t> района</a:t>
            </a:r>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В золотом поле, с нижними зелёными углами, зазубренными подобно краю еловой кроны, и над расположенным в оконечности промеж них червлёным сидящим обернувшимся соболем, — особая отвлечённая фигура (наподобие циркуля) чёрного цвета, составленная из столба (сопровождаемого слева двумя чёрными прямоугольными неравнобедренными треугольниками, сложенными в гонт, а справа — подобным малым </a:t>
            </a:r>
            <a:r>
              <a:rPr lang="ru-RU" dirty="0" err="1">
                <a:latin typeface="Times New Roman" panose="02020603050405020304" pitchFamily="18" charset="0"/>
                <a:cs typeface="Times New Roman" panose="02020603050405020304" pitchFamily="18" charset="0"/>
              </a:rPr>
              <a:t>противообращённым</a:t>
            </a:r>
            <a:r>
              <a:rPr lang="ru-RU" dirty="0">
                <a:latin typeface="Times New Roman" panose="02020603050405020304" pitchFamily="18" charset="0"/>
                <a:cs typeface="Times New Roman" panose="02020603050405020304" pitchFamily="18" charset="0"/>
              </a:rPr>
              <a:t> треугольником) и примыкающей к нему сверху левой перевязи, смещенной вправо и сопровождаемой сверху нитевидной перевязью, усечённой червлёным шаром, выходящим вправо из-за большей перевязи</a:t>
            </a:r>
          </a:p>
        </p:txBody>
      </p:sp>
      <p:pic>
        <p:nvPicPr>
          <p:cNvPr id="4" name="Рисунок 3"/>
          <p:cNvPicPr>
            <a:picLocks noChangeAspect="1"/>
          </p:cNvPicPr>
          <p:nvPr/>
        </p:nvPicPr>
        <p:blipFill>
          <a:blip r:embed="rId2"/>
          <a:stretch>
            <a:fillRect/>
          </a:stretch>
        </p:blipFill>
        <p:spPr>
          <a:xfrm>
            <a:off x="9841117" y="466725"/>
            <a:ext cx="1527018" cy="1552198"/>
          </a:xfrm>
          <a:prstGeom prst="rect">
            <a:avLst/>
          </a:prstGeom>
        </p:spPr>
      </p:pic>
    </p:spTree>
    <p:extLst>
      <p:ext uri="{BB962C8B-B14F-4D97-AF65-F5344CB8AC3E}">
        <p14:creationId xmlns:p14="http://schemas.microsoft.com/office/powerpoint/2010/main" val="1450490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dirty="0" err="1">
                <a:latin typeface="Times New Roman" panose="02020603050405020304" pitchFamily="18" charset="0"/>
                <a:cs typeface="Times New Roman" panose="02020603050405020304" pitchFamily="18" charset="0"/>
              </a:rPr>
              <a:t>Муниципально</a:t>
            </a:r>
            <a:r>
              <a:rPr lang="ru-RU" sz="1600" b="1" dirty="0">
                <a:latin typeface="Times New Roman" panose="02020603050405020304" pitchFamily="18" charset="0"/>
                <a:cs typeface="Times New Roman" panose="02020603050405020304" pitchFamily="18" charset="0"/>
              </a:rPr>
              <a:t>-территориальное </a:t>
            </a:r>
            <a:r>
              <a:rPr lang="ru-RU" sz="1600" b="1" dirty="0" smtClean="0">
                <a:latin typeface="Times New Roman" panose="02020603050405020304" pitchFamily="18" charset="0"/>
                <a:cs typeface="Times New Roman" panose="02020603050405020304" pitchFamily="18" charset="0"/>
              </a:rPr>
              <a:t>устройство</a:t>
            </a:r>
            <a:br>
              <a:rPr lang="ru-RU" sz="1600" b="1"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Административный центр </a:t>
            </a:r>
            <a:r>
              <a:rPr lang="ru-RU" sz="1600" dirty="0" smtClean="0">
                <a:latin typeface="Times New Roman" panose="02020603050405020304" pitchFamily="18" charset="0"/>
                <a:cs typeface="Times New Roman" panose="02020603050405020304" pitchFamily="18" charset="0"/>
              </a:rPr>
              <a:t>района – </a:t>
            </a:r>
            <a:r>
              <a:rPr lang="ru-RU" sz="1600" dirty="0" err="1" smtClean="0">
                <a:latin typeface="Times New Roman" panose="02020603050405020304" pitchFamily="18" charset="0"/>
                <a:cs typeface="Times New Roman" panose="02020603050405020304" pitchFamily="18" charset="0"/>
              </a:rPr>
              <a:t>пгт</a:t>
            </a:r>
            <a:r>
              <a:rPr lang="ru-RU" sz="1600" dirty="0" smtClean="0">
                <a:latin typeface="Times New Roman" panose="02020603050405020304" pitchFamily="18" charset="0"/>
                <a:cs typeface="Times New Roman" panose="02020603050405020304" pitchFamily="18" charset="0"/>
              </a:rPr>
              <a:t> Чегдомын</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Верхнебуреинский</a:t>
            </a:r>
            <a:r>
              <a:rPr lang="ru-RU" sz="1600" dirty="0">
                <a:latin typeface="Times New Roman" panose="02020603050405020304" pitchFamily="18" charset="0"/>
                <a:cs typeface="Times New Roman" panose="02020603050405020304" pitchFamily="18" charset="0"/>
              </a:rPr>
              <a:t> муниципальный район входят 13 муниципальных образований нижнего уровня, в том числе 2 городских и 11 сельских поселений, а также 1 межселенная территория без какого-либо статуса муниципального образования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Населённые </a:t>
            </a:r>
            <a:r>
              <a:rPr lang="ru-RU" sz="1600" b="1" dirty="0">
                <a:latin typeface="Times New Roman" panose="02020603050405020304" pitchFamily="18" charset="0"/>
                <a:cs typeface="Times New Roman" panose="02020603050405020304" pitchFamily="18" charset="0"/>
              </a:rPr>
              <a:t>пункты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Верхнебуреинском</a:t>
            </a:r>
            <a:r>
              <a:rPr lang="ru-RU" sz="1600" dirty="0">
                <a:latin typeface="Times New Roman" panose="02020603050405020304" pitchFamily="18" charset="0"/>
                <a:cs typeface="Times New Roman" panose="02020603050405020304" pitchFamily="18" charset="0"/>
              </a:rPr>
              <a:t> районе 30 населённых пунктов, в том числе 2 городских (</a:t>
            </a:r>
            <a:r>
              <a:rPr lang="ru-RU" sz="1600" dirty="0" err="1">
                <a:latin typeface="Times New Roman" panose="02020603050405020304" pitchFamily="18" charset="0"/>
                <a:cs typeface="Times New Roman" panose="02020603050405020304" pitchFamily="18" charset="0"/>
              </a:rPr>
              <a:t>пгт</a:t>
            </a:r>
            <a:r>
              <a:rPr lang="ru-RU" sz="1600" dirty="0">
                <a:latin typeface="Times New Roman" panose="02020603050405020304" pitchFamily="18" charset="0"/>
                <a:cs typeface="Times New Roman" panose="02020603050405020304" pitchFamily="18" charset="0"/>
              </a:rPr>
              <a:t>) и 28 сельских</a:t>
            </a:r>
          </a:p>
        </p:txBody>
      </p:sp>
      <p:sp>
        <p:nvSpPr>
          <p:cNvPr id="3" name="Объект 2"/>
          <p:cNvSpPr>
            <a:spLocks noGrp="1"/>
          </p:cNvSpPr>
          <p:nvPr>
            <p:ph idx="1"/>
          </p:nvPr>
        </p:nvSpPr>
        <p:spPr>
          <a:xfrm>
            <a:off x="2589212" y="2489703"/>
            <a:ext cx="8915400" cy="3684070"/>
          </a:xfrm>
        </p:spPr>
        <p:txBody>
          <a:bodyPr numCol="3">
            <a:noAutofit/>
          </a:bodyPr>
          <a:lstStyle/>
          <a:p>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Адникан</a:t>
            </a:r>
            <a:r>
              <a:rPr lang="ru-RU" sz="1400" dirty="0">
                <a:latin typeface="Times New Roman" panose="02020603050405020304" pitchFamily="18" charset="0"/>
                <a:cs typeface="Times New Roman" panose="02020603050405020304" pitchFamily="18" charset="0"/>
              </a:rPr>
              <a:t> разъезд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dirty="0" err="1">
                <a:latin typeface="Times New Roman" panose="02020603050405020304" pitchFamily="18" charset="0"/>
                <a:cs typeface="Times New Roman" panose="02020603050405020304" pitchFamily="18" charset="0"/>
              </a:rPr>
              <a:t>Аланап</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Алонка</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4 </a:t>
            </a:r>
            <a:r>
              <a:rPr lang="ru-RU" sz="1400" dirty="0">
                <a:latin typeface="Times New Roman" panose="02020603050405020304" pitchFamily="18" charset="0"/>
                <a:cs typeface="Times New Roman" panose="02020603050405020304" pitchFamily="18" charset="0"/>
              </a:rPr>
              <a:t>Весёлый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5 </a:t>
            </a:r>
            <a:r>
              <a:rPr lang="ru-RU" sz="1400" dirty="0" err="1">
                <a:latin typeface="Times New Roman" panose="02020603050405020304" pitchFamily="18" charset="0"/>
                <a:cs typeface="Times New Roman" panose="02020603050405020304" pitchFamily="18" charset="0"/>
              </a:rPr>
              <a:t>Герби</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6 </a:t>
            </a:r>
            <a:r>
              <a:rPr lang="ru-RU" sz="1400" dirty="0">
                <a:latin typeface="Times New Roman" panose="02020603050405020304" pitchFamily="18" charset="0"/>
                <a:cs typeface="Times New Roman" panose="02020603050405020304" pitchFamily="18" charset="0"/>
              </a:rPr>
              <a:t>Зимовье посёлок станции </a:t>
            </a:r>
          </a:p>
          <a:p>
            <a:r>
              <a:rPr lang="ru-RU" sz="1400" dirty="0" smtClean="0">
                <a:latin typeface="Times New Roman" panose="02020603050405020304" pitchFamily="18" charset="0"/>
                <a:cs typeface="Times New Roman" panose="02020603050405020304" pitchFamily="18" charset="0"/>
              </a:rPr>
              <a:t>7 </a:t>
            </a:r>
            <a:r>
              <a:rPr lang="ru-RU" sz="1400" dirty="0">
                <a:latin typeface="Times New Roman" panose="02020603050405020304" pitchFamily="18" charset="0"/>
                <a:cs typeface="Times New Roman" panose="02020603050405020304" pitchFamily="18" charset="0"/>
              </a:rPr>
              <a:t>Лиственный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8 </a:t>
            </a:r>
            <a:r>
              <a:rPr lang="ru-RU" sz="1400" dirty="0">
                <a:latin typeface="Times New Roman" panose="02020603050405020304" pitchFamily="18" charset="0"/>
                <a:cs typeface="Times New Roman" panose="02020603050405020304" pitchFamily="18" charset="0"/>
              </a:rPr>
              <a:t>Мошка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9 </a:t>
            </a:r>
            <a:r>
              <a:rPr lang="ru-RU" sz="1400" dirty="0">
                <a:latin typeface="Times New Roman" panose="02020603050405020304" pitchFamily="18" charset="0"/>
                <a:cs typeface="Times New Roman" panose="02020603050405020304" pitchFamily="18" charset="0"/>
              </a:rPr>
              <a:t>Новый Ургал рабочий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10 </a:t>
            </a:r>
            <a:r>
              <a:rPr lang="ru-RU" sz="1400" dirty="0">
                <a:latin typeface="Times New Roman" panose="02020603050405020304" pitchFamily="18" charset="0"/>
                <a:cs typeface="Times New Roman" panose="02020603050405020304" pitchFamily="18" charset="0"/>
              </a:rPr>
              <a:t>Согда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11 </a:t>
            </a:r>
            <a:r>
              <a:rPr lang="ru-RU" sz="1400" dirty="0" err="1">
                <a:latin typeface="Times New Roman" panose="02020603050405020304" pitchFamily="18" charset="0"/>
                <a:cs typeface="Times New Roman" panose="02020603050405020304" pitchFamily="18" charset="0"/>
              </a:rPr>
              <a:t>Солони</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12 </a:t>
            </a:r>
            <a:r>
              <a:rPr lang="ru-RU" sz="1400" dirty="0">
                <a:latin typeface="Times New Roman" panose="02020603050405020304" pitchFamily="18" charset="0"/>
                <a:cs typeface="Times New Roman" panose="02020603050405020304" pitchFamily="18" charset="0"/>
              </a:rPr>
              <a:t>Софийск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13 </a:t>
            </a:r>
            <a:r>
              <a:rPr lang="ru-RU" sz="1400" dirty="0">
                <a:latin typeface="Times New Roman" panose="02020603050405020304" pitchFamily="18" charset="0"/>
                <a:cs typeface="Times New Roman" panose="02020603050405020304" pitchFamily="18" charset="0"/>
              </a:rPr>
              <a:t>Средний Ургал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14 </a:t>
            </a:r>
            <a:r>
              <a:rPr lang="ru-RU" sz="1400" dirty="0" err="1">
                <a:latin typeface="Times New Roman" panose="02020603050405020304" pitchFamily="18" charset="0"/>
                <a:cs typeface="Times New Roman" panose="02020603050405020304" pitchFamily="18" charset="0"/>
              </a:rPr>
              <a:t>Стройучасток</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15 </a:t>
            </a:r>
            <a:r>
              <a:rPr lang="ru-RU" sz="1400" dirty="0" err="1">
                <a:latin typeface="Times New Roman" panose="02020603050405020304" pitchFamily="18" charset="0"/>
                <a:cs typeface="Times New Roman" panose="02020603050405020304" pitchFamily="18" charset="0"/>
              </a:rPr>
              <a:t>Сулук</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16 </a:t>
            </a:r>
            <a:r>
              <a:rPr lang="ru-RU" sz="1400" dirty="0" err="1">
                <a:latin typeface="Times New Roman" panose="02020603050405020304" pitchFamily="18" charset="0"/>
                <a:cs typeface="Times New Roman" panose="02020603050405020304" pitchFamily="18" charset="0"/>
              </a:rPr>
              <a:t>Таланджа</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17 </a:t>
            </a:r>
            <a:r>
              <a:rPr lang="ru-RU" sz="1400" dirty="0" err="1">
                <a:latin typeface="Times New Roman" panose="02020603050405020304" pitchFamily="18" charset="0"/>
                <a:cs typeface="Times New Roman" panose="02020603050405020304" pitchFamily="18" charset="0"/>
              </a:rPr>
              <a:t>Таракелок</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18 </a:t>
            </a:r>
            <a:r>
              <a:rPr lang="ru-RU" sz="1400" dirty="0">
                <a:latin typeface="Times New Roman" panose="02020603050405020304" pitchFamily="18" charset="0"/>
                <a:cs typeface="Times New Roman" panose="02020603050405020304" pitchFamily="18" charset="0"/>
              </a:rPr>
              <a:t>Тырма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Ургал посёлок </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20 </a:t>
            </a:r>
            <a:r>
              <a:rPr lang="ru-RU" sz="1400" dirty="0" err="1">
                <a:latin typeface="Times New Roman" panose="02020603050405020304" pitchFamily="18" charset="0"/>
                <a:cs typeface="Times New Roman" panose="02020603050405020304" pitchFamily="18" charset="0"/>
              </a:rPr>
              <a:t>Усть</a:t>
            </a:r>
            <a:r>
              <a:rPr lang="ru-RU" sz="1400" dirty="0">
                <a:latin typeface="Times New Roman" panose="02020603050405020304" pitchFamily="18" charset="0"/>
                <a:cs typeface="Times New Roman" panose="02020603050405020304" pitchFamily="18" charset="0"/>
              </a:rPr>
              <a:t>-Ургал село </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21 </a:t>
            </a:r>
            <a:r>
              <a:rPr lang="ru-RU" sz="1400" dirty="0" err="1">
                <a:latin typeface="Times New Roman" panose="02020603050405020304" pitchFamily="18" charset="0"/>
                <a:cs typeface="Times New Roman" panose="02020603050405020304" pitchFamily="18" charset="0"/>
              </a:rPr>
              <a:t>Ушман</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22 ЦЭС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23 </a:t>
            </a:r>
            <a:r>
              <a:rPr lang="ru-RU" sz="1400" dirty="0">
                <a:latin typeface="Times New Roman" panose="02020603050405020304" pitchFamily="18" charset="0"/>
                <a:cs typeface="Times New Roman" panose="02020603050405020304" pitchFamily="18" charset="0"/>
              </a:rPr>
              <a:t>Чегдомын рабочий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24 </a:t>
            </a:r>
            <a:r>
              <a:rPr lang="ru-RU" sz="1400" dirty="0" err="1">
                <a:latin typeface="Times New Roman" panose="02020603050405020304" pitchFamily="18" charset="0"/>
                <a:cs typeface="Times New Roman" panose="02020603050405020304" pitchFamily="18" charset="0"/>
              </a:rPr>
              <a:t>Чекунда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25 Шахтинский посёлок </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26 </a:t>
            </a:r>
            <a:r>
              <a:rPr lang="ru-RU" sz="1400" dirty="0" err="1">
                <a:latin typeface="Times New Roman" panose="02020603050405020304" pitchFamily="18" charset="0"/>
                <a:cs typeface="Times New Roman" panose="02020603050405020304" pitchFamily="18" charset="0"/>
              </a:rPr>
              <a:t>Эльга</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27 </a:t>
            </a:r>
            <a:r>
              <a:rPr lang="ru-RU" sz="1400" dirty="0" err="1">
                <a:latin typeface="Times New Roman" panose="02020603050405020304" pitchFamily="18" charset="0"/>
                <a:cs typeface="Times New Roman" panose="02020603050405020304" pitchFamily="18" charset="0"/>
              </a:rPr>
              <a:t>Этыркэн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28 </a:t>
            </a:r>
            <a:r>
              <a:rPr lang="ru-RU" sz="1400" dirty="0" err="1">
                <a:latin typeface="Times New Roman" panose="02020603050405020304" pitchFamily="18" charset="0"/>
                <a:cs typeface="Times New Roman" panose="02020603050405020304" pitchFamily="18" charset="0"/>
              </a:rPr>
              <a:t>Эхилкан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29 </a:t>
            </a:r>
            <a:r>
              <a:rPr lang="ru-RU" sz="1400" dirty="0" err="1">
                <a:latin typeface="Times New Roman" panose="02020603050405020304" pitchFamily="18" charset="0"/>
                <a:cs typeface="Times New Roman" panose="02020603050405020304" pitchFamily="18" charset="0"/>
              </a:rPr>
              <a:t>Ягдынья</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30 </a:t>
            </a:r>
            <a:r>
              <a:rPr lang="ru-RU" sz="1400" dirty="0">
                <a:latin typeface="Times New Roman" panose="02020603050405020304" pitchFamily="18" charset="0"/>
                <a:cs typeface="Times New Roman" panose="02020603050405020304" pitchFamily="18" charset="0"/>
              </a:rPr>
              <a:t>142 км казарма </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4098" name="Picture 2" descr="Чегдомын Хабаровский Край Фото Поселок - Foto-onlai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7" y="5217749"/>
            <a:ext cx="2478983" cy="164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45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Вяземский район </a:t>
            </a:r>
          </a:p>
        </p:txBody>
      </p:sp>
      <p:sp>
        <p:nvSpPr>
          <p:cNvPr id="3" name="Объект 2"/>
          <p:cNvSpPr>
            <a:spLocks noGrp="1"/>
          </p:cNvSpPr>
          <p:nvPr>
            <p:ph idx="1"/>
          </p:nvPr>
        </p:nvSpPr>
        <p:spPr>
          <a:xfrm>
            <a:off x="3503690" y="1638677"/>
            <a:ext cx="8000922" cy="1085473"/>
          </a:xfrm>
        </p:spPr>
        <p:txBody>
          <a:bodyPr>
            <a:normAutofit/>
          </a:bodyPr>
          <a:lstStyle/>
          <a:p>
            <a:pPr algn="just"/>
            <a:r>
              <a:rPr lang="ru-RU" sz="1600" dirty="0">
                <a:latin typeface="Times New Roman" panose="02020603050405020304" pitchFamily="18" charset="0"/>
                <a:cs typeface="Times New Roman" panose="02020603050405020304" pitchFamily="18" charset="0"/>
              </a:rPr>
              <a:t>Вяземский район находится на юге края. На севере и востоке граничит с районом имени Лазо, на юге — с </a:t>
            </a:r>
            <a:r>
              <a:rPr lang="ru-RU" sz="1600" dirty="0" err="1">
                <a:latin typeface="Times New Roman" panose="02020603050405020304" pitchFamily="18" charset="0"/>
                <a:cs typeface="Times New Roman" panose="02020603050405020304" pitchFamily="18" charset="0"/>
              </a:rPr>
              <a:t>Бикинским</a:t>
            </a:r>
            <a:r>
              <a:rPr lang="ru-RU" sz="1600" dirty="0">
                <a:latin typeface="Times New Roman" panose="02020603050405020304" pitchFamily="18" charset="0"/>
                <a:cs typeface="Times New Roman" panose="02020603050405020304" pitchFamily="18" charset="0"/>
              </a:rPr>
              <a:t> районом, на западе, по реке Уссури, — с Китайской Народной Республикой. Общая площадь района — 4 318 км². </a:t>
            </a:r>
            <a:endParaRPr lang="ru-RU" sz="1600" dirty="0" smtClean="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80945" y="1638677"/>
            <a:ext cx="2422745" cy="4979406"/>
          </a:xfrm>
          <a:prstGeom prst="rect">
            <a:avLst/>
          </a:prstGeom>
        </p:spPr>
      </p:pic>
      <p:pic>
        <p:nvPicPr>
          <p:cNvPr id="7170" name="Picture 2" descr="https://avatars.mds.yandex.net/i?id=8641e7334f236a70493b4fc9ea107a0c31bfe3a2-8437205-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848" y="2604380"/>
            <a:ext cx="3050877" cy="18818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vatars.mds.yandex.net/i?id=5d92b7172e783ebcac7a67f962ed567ae4f2e5e0-808276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2604380"/>
            <a:ext cx="3073400" cy="18818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avatars.mds.yandex.net/i?id=1b79e9c0521d70a617b89fdf9fb55c5bff60d0c7-9765845-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848" y="4686300"/>
            <a:ext cx="3050877" cy="193178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avatars.mds.yandex.net/i?id=d3162d2fd89093035cee582331cbb7ca-5232106-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1700" y="4686300"/>
            <a:ext cx="3073400" cy="193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3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2972" y="0"/>
            <a:ext cx="8911687" cy="397866"/>
          </a:xfrm>
        </p:spPr>
        <p:txBody>
          <a:bodyPr>
            <a:normAutofit fontScale="90000"/>
          </a:bodyPr>
          <a:lstStyle/>
          <a:p>
            <a:r>
              <a:rPr lang="ru-RU" sz="2000" dirty="0"/>
              <a:t>Административно-территориальное устройство Хабаровского края</a:t>
            </a:r>
          </a:p>
        </p:txBody>
      </p:sp>
      <p:pic>
        <p:nvPicPr>
          <p:cNvPr id="4" name="Объект 3"/>
          <p:cNvPicPr>
            <a:picLocks noGrp="1" noChangeAspect="1"/>
          </p:cNvPicPr>
          <p:nvPr>
            <p:ph idx="1"/>
          </p:nvPr>
        </p:nvPicPr>
        <p:blipFill>
          <a:blip r:embed="rId2"/>
          <a:stretch>
            <a:fillRect/>
          </a:stretch>
        </p:blipFill>
        <p:spPr>
          <a:xfrm>
            <a:off x="1988924" y="578655"/>
            <a:ext cx="2790825" cy="2838450"/>
          </a:xfrm>
          <a:prstGeom prst="rect">
            <a:avLst/>
          </a:prstGeom>
        </p:spPr>
      </p:pic>
      <p:pic>
        <p:nvPicPr>
          <p:cNvPr id="5" name="Рисунок 4"/>
          <p:cNvPicPr>
            <a:picLocks noChangeAspect="1"/>
          </p:cNvPicPr>
          <p:nvPr/>
        </p:nvPicPr>
        <p:blipFill>
          <a:blip r:embed="rId3"/>
          <a:stretch>
            <a:fillRect/>
          </a:stretch>
        </p:blipFill>
        <p:spPr>
          <a:xfrm>
            <a:off x="1988924" y="4230221"/>
            <a:ext cx="3429000" cy="2152650"/>
          </a:xfrm>
          <a:prstGeom prst="rect">
            <a:avLst/>
          </a:prstGeom>
        </p:spPr>
      </p:pic>
      <p:pic>
        <p:nvPicPr>
          <p:cNvPr id="6" name="Рисунок 5"/>
          <p:cNvPicPr>
            <a:picLocks noChangeAspect="1"/>
          </p:cNvPicPr>
          <p:nvPr/>
        </p:nvPicPr>
        <p:blipFill>
          <a:blip r:embed="rId4"/>
          <a:stretch>
            <a:fillRect/>
          </a:stretch>
        </p:blipFill>
        <p:spPr>
          <a:xfrm>
            <a:off x="7115176" y="448322"/>
            <a:ext cx="3869484" cy="5804216"/>
          </a:xfrm>
          <a:prstGeom prst="rect">
            <a:avLst/>
          </a:prstGeom>
        </p:spPr>
      </p:pic>
    </p:spTree>
    <p:extLst>
      <p:ext uri="{BB962C8B-B14F-4D97-AF65-F5344CB8AC3E}">
        <p14:creationId xmlns:p14="http://schemas.microsoft.com/office/powerpoint/2010/main" val="38110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5931" y="506415"/>
            <a:ext cx="8911687" cy="1280890"/>
          </a:xfrm>
        </p:spPr>
        <p:txBody>
          <a:bodyPr>
            <a:normAutofit/>
          </a:bodyPr>
          <a:lstStyle/>
          <a:p>
            <a:r>
              <a:rPr lang="ru-RU" sz="2800" dirty="0">
                <a:latin typeface="Times New Roman" panose="02020603050405020304" pitchFamily="18" charset="0"/>
                <a:cs typeface="Times New Roman" panose="02020603050405020304" pitchFamily="18" charset="0"/>
              </a:rPr>
              <a:t>Герб Вяземского района</a:t>
            </a:r>
          </a:p>
        </p:txBody>
      </p:sp>
      <p:sp>
        <p:nvSpPr>
          <p:cNvPr id="3" name="Объект 2"/>
          <p:cNvSpPr>
            <a:spLocks noGrp="1"/>
          </p:cNvSpPr>
          <p:nvPr>
            <p:ph idx="1"/>
          </p:nvPr>
        </p:nvSpPr>
        <p:spPr>
          <a:xfrm>
            <a:off x="1720158" y="2133600"/>
            <a:ext cx="9784454" cy="3777622"/>
          </a:xfrm>
        </p:spPr>
        <p:txBody>
          <a:bodyPr>
            <a:normAutofit/>
          </a:bodyPr>
          <a:lstStyle/>
          <a:p>
            <a:pPr algn="just"/>
            <a:r>
              <a:rPr lang="ru-RU" sz="1400" dirty="0">
                <a:latin typeface="Times New Roman" panose="02020603050405020304" pitchFamily="18" charset="0"/>
                <a:cs typeface="Times New Roman" panose="02020603050405020304" pitchFamily="18" charset="0"/>
              </a:rPr>
              <a:t>Герб выполнен на щите французской геральдической формы. Он является своеобразным памятником преемственности, отражает природно-климатическую особенность района, основную направленность традиций населения дальневосточного региона. На геральдическом щите зелёного цвета в верхнем поле имеется золотая надпись «Вяземский». Ниже располагается силуэт сопки «Синюха» лазурного цвета на серебряном фоне небес. Под сопкой симметрично слева и справа — зелёные полосы полей. Сельское хозяйство — наиболее развитая отрасль в районе. В центре — три цветущих лотоса на зелёном ковре листьев. Озеро с лотосом — близ села Шереметьево — главная природная достопримечательность Вяземского района. Цветущий лотос означает экологическую чистоту лесов и водоемов. В нижнем поле располагается: — по центру — золотая эмблема железнодорожных мастерских, которые явились началом поселения станции «Вяземская»; — слева — золотые колосья спелой пшеницы (земледелие); — справа — золотая ветка дуба (лесное хозяйство, деревообработка</a:t>
            </a:r>
            <a:r>
              <a:rPr lang="ru-RU" sz="1400" dirty="0" smtClean="0">
                <a:latin typeface="Times New Roman" panose="02020603050405020304" pitchFamily="18" charset="0"/>
                <a:cs typeface="Times New Roman" panose="02020603050405020304" pitchFamily="18" charset="0"/>
              </a:rPr>
              <a:t>)</a:t>
            </a:r>
            <a:endParaRPr lang="ru-RU" dirty="0"/>
          </a:p>
        </p:txBody>
      </p:sp>
      <p:pic>
        <p:nvPicPr>
          <p:cNvPr id="4" name="Рисунок 3"/>
          <p:cNvPicPr>
            <a:picLocks noChangeAspect="1"/>
          </p:cNvPicPr>
          <p:nvPr/>
        </p:nvPicPr>
        <p:blipFill>
          <a:blip r:embed="rId2"/>
          <a:stretch>
            <a:fillRect/>
          </a:stretch>
        </p:blipFill>
        <p:spPr>
          <a:xfrm>
            <a:off x="9895439" y="397780"/>
            <a:ext cx="1609174" cy="1733550"/>
          </a:xfrm>
          <a:prstGeom prst="rect">
            <a:avLst/>
          </a:prstGeom>
        </p:spPr>
      </p:pic>
    </p:spTree>
    <p:extLst>
      <p:ext uri="{BB962C8B-B14F-4D97-AF65-F5344CB8AC3E}">
        <p14:creationId xmlns:p14="http://schemas.microsoft.com/office/powerpoint/2010/main" val="504427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err="1" smtClean="0">
                <a:latin typeface="Times New Roman" panose="02020603050405020304" pitchFamily="18" charset="0"/>
                <a:cs typeface="Times New Roman" panose="02020603050405020304" pitchFamily="18" charset="0"/>
              </a:rPr>
              <a:t>Муниципально</a:t>
            </a:r>
            <a:r>
              <a:rPr lang="ru-RU" sz="1800" b="1" dirty="0" smtClean="0">
                <a:latin typeface="Times New Roman" panose="02020603050405020304" pitchFamily="18" charset="0"/>
                <a:cs typeface="Times New Roman" panose="02020603050405020304" pitchFamily="18" charset="0"/>
              </a:rPr>
              <a:t>-территориальное устройство</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 город Вяземский.</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Вяземский муниципальный район входят 19 муниципальных образований нижнего уровня, в том числе 1 городское и 18 сельских </a:t>
            </a:r>
            <a:r>
              <a:rPr lang="ru-RU" sz="1800" dirty="0" smtClean="0">
                <a:latin typeface="Times New Roman" panose="02020603050405020304" pitchFamily="18" charset="0"/>
                <a:cs typeface="Times New Roman" panose="02020603050405020304" pitchFamily="18" charset="0"/>
              </a:rPr>
              <a:t>поселений</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Вяземском районе 24 населённых пункта, в том числе 1 городской (город) и 23 сельских</a:t>
            </a:r>
          </a:p>
        </p:txBody>
      </p:sp>
      <p:sp>
        <p:nvSpPr>
          <p:cNvPr id="3" name="Объект 2"/>
          <p:cNvSpPr>
            <a:spLocks noGrp="1"/>
          </p:cNvSpPr>
          <p:nvPr>
            <p:ph idx="1"/>
          </p:nvPr>
        </p:nvSpPr>
        <p:spPr>
          <a:xfrm>
            <a:off x="2592925" y="2513845"/>
            <a:ext cx="8597158" cy="3777622"/>
          </a:xfrm>
        </p:spPr>
        <p:txBody>
          <a:bodyPr numCol="3">
            <a:normAutofit/>
          </a:bodyPr>
          <a:lstStyle/>
          <a:p>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Аван</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dirty="0">
                <a:latin typeface="Times New Roman" panose="02020603050405020304" pitchFamily="18" charset="0"/>
                <a:cs typeface="Times New Roman" panose="02020603050405020304" pitchFamily="18" charset="0"/>
              </a:rPr>
              <a:t>Венюково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3 Видное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4 </a:t>
            </a:r>
            <a:r>
              <a:rPr lang="ru-RU" sz="1400" dirty="0">
                <a:latin typeface="Times New Roman" panose="02020603050405020304" pitchFamily="18" charset="0"/>
                <a:cs typeface="Times New Roman" panose="02020603050405020304" pitchFamily="18" charset="0"/>
              </a:rPr>
              <a:t>Виноградовка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5 </a:t>
            </a:r>
            <a:r>
              <a:rPr lang="ru-RU" sz="1400" dirty="0">
                <a:latin typeface="Times New Roman" panose="02020603050405020304" pitchFamily="18" charset="0"/>
                <a:cs typeface="Times New Roman" panose="02020603050405020304" pitchFamily="18" charset="0"/>
              </a:rPr>
              <a:t>Вяземский город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6 </a:t>
            </a:r>
            <a:r>
              <a:rPr lang="ru-RU" sz="1400" dirty="0" err="1">
                <a:latin typeface="Times New Roman" panose="02020603050405020304" pitchFamily="18" charset="0"/>
                <a:cs typeface="Times New Roman" panose="02020603050405020304" pitchFamily="18" charset="0"/>
              </a:rPr>
              <a:t>Гедике</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7 </a:t>
            </a:r>
            <a:r>
              <a:rPr lang="ru-RU" sz="1400" dirty="0">
                <a:latin typeface="Times New Roman" panose="02020603050405020304" pitchFamily="18" charset="0"/>
                <a:cs typeface="Times New Roman" panose="02020603050405020304" pitchFamily="18" charset="0"/>
              </a:rPr>
              <a:t>Глебово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8 </a:t>
            </a:r>
            <a:r>
              <a:rPr lang="ru-RU" sz="1400" dirty="0" err="1">
                <a:latin typeface="Times New Roman" panose="02020603050405020304" pitchFamily="18" charset="0"/>
                <a:cs typeface="Times New Roman" panose="02020603050405020304" pitchFamily="18" charset="0"/>
              </a:rPr>
              <a:t>Дормидонтовка</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9 </a:t>
            </a:r>
            <a:r>
              <a:rPr lang="ru-RU" sz="1400" dirty="0" err="1">
                <a:latin typeface="Times New Roman" panose="02020603050405020304" pitchFamily="18" charset="0"/>
                <a:cs typeface="Times New Roman" panose="02020603050405020304" pitchFamily="18" charset="0"/>
              </a:rPr>
              <a:t>Дормидонтовка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10 Забайкальское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11 Каменушка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12 Капитоновка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13 </a:t>
            </a:r>
            <a:r>
              <a:rPr lang="ru-RU" sz="1400" dirty="0" err="1">
                <a:latin typeface="Times New Roman" panose="02020603050405020304" pitchFamily="18" charset="0"/>
                <a:cs typeface="Times New Roman" panose="02020603050405020304" pitchFamily="18" charset="0"/>
              </a:rPr>
              <a:t>Кедрово</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14 </a:t>
            </a:r>
            <a:r>
              <a:rPr lang="ru-RU" sz="1400" dirty="0" err="1">
                <a:latin typeface="Times New Roman" panose="02020603050405020304" pitchFamily="18" charset="0"/>
                <a:cs typeface="Times New Roman" panose="02020603050405020304" pitchFamily="18" charset="0"/>
              </a:rPr>
              <a:t>Котиково</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15 </a:t>
            </a:r>
            <a:r>
              <a:rPr lang="ru-RU" sz="1400" dirty="0" err="1">
                <a:latin typeface="Times New Roman" panose="02020603050405020304" pitchFamily="18" charset="0"/>
                <a:cs typeface="Times New Roman" panose="02020603050405020304" pitchFamily="18" charset="0"/>
              </a:rPr>
              <a:t>Котиково</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16 </a:t>
            </a:r>
            <a:r>
              <a:rPr lang="ru-RU" sz="1400" dirty="0" err="1">
                <a:latin typeface="Times New Roman" panose="02020603050405020304" pitchFamily="18" charset="0"/>
                <a:cs typeface="Times New Roman" panose="02020603050405020304" pitchFamily="18" charset="0"/>
              </a:rPr>
              <a:t>Красицкое</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17 Кукелево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18 </a:t>
            </a:r>
            <a:r>
              <a:rPr lang="ru-RU" sz="1400" dirty="0">
                <a:latin typeface="Times New Roman" panose="02020603050405020304" pitchFamily="18" charset="0"/>
                <a:cs typeface="Times New Roman" panose="02020603050405020304" pitchFamily="18" charset="0"/>
              </a:rPr>
              <a:t>Медвежий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Отрадное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20 </a:t>
            </a:r>
            <a:r>
              <a:rPr lang="ru-RU" sz="1400" dirty="0">
                <a:latin typeface="Times New Roman" panose="02020603050405020304" pitchFamily="18" charset="0"/>
                <a:cs typeface="Times New Roman" panose="02020603050405020304" pitchFamily="18" charset="0"/>
              </a:rPr>
              <a:t>Роскошь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21 Садовое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22 </a:t>
            </a:r>
            <a:r>
              <a:rPr lang="ru-RU" sz="1400" dirty="0" err="1">
                <a:latin typeface="Times New Roman" panose="02020603050405020304" pitchFamily="18" charset="0"/>
                <a:cs typeface="Times New Roman" panose="02020603050405020304" pitchFamily="18" charset="0"/>
              </a:rPr>
              <a:t>Снарский</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23 </a:t>
            </a:r>
            <a:r>
              <a:rPr lang="ru-RU" sz="1400" dirty="0">
                <a:latin typeface="Times New Roman" panose="02020603050405020304" pitchFamily="18" charset="0"/>
                <a:cs typeface="Times New Roman" panose="02020603050405020304" pitchFamily="18" charset="0"/>
              </a:rPr>
              <a:t>Шереметьево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24 Шумный поселок</a:t>
            </a:r>
            <a:endParaRPr lang="ru-RU" sz="1400" dirty="0">
              <a:latin typeface="Times New Roman" panose="02020603050405020304" pitchFamily="18" charset="0"/>
              <a:cs typeface="Times New Roman" panose="02020603050405020304" pitchFamily="18" charset="0"/>
            </a:endParaRPr>
          </a:p>
        </p:txBody>
      </p:sp>
      <p:pic>
        <p:nvPicPr>
          <p:cNvPr id="5126" name="Picture 6" descr="Фото Памятный камень на месте строительства церкви в городе Вяземск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924" y="3720974"/>
            <a:ext cx="3281507" cy="245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6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050781"/>
          </a:xfrm>
        </p:spPr>
        <p:txBody>
          <a:bodyPr>
            <a:normAutofit/>
          </a:bodyPr>
          <a:lstStyle/>
          <a:p>
            <a:r>
              <a:rPr lang="ru-RU" sz="2800" dirty="0">
                <a:latin typeface="Times New Roman" panose="02020603050405020304" pitchFamily="18" charset="0"/>
                <a:cs typeface="Times New Roman" panose="02020603050405020304" pitchFamily="18" charset="0"/>
              </a:rPr>
              <a:t>Комсомольский район</a:t>
            </a:r>
          </a:p>
        </p:txBody>
      </p:sp>
      <p:sp>
        <p:nvSpPr>
          <p:cNvPr id="3" name="Объект 2"/>
          <p:cNvSpPr>
            <a:spLocks noGrp="1"/>
          </p:cNvSpPr>
          <p:nvPr>
            <p:ph idx="1"/>
          </p:nvPr>
        </p:nvSpPr>
        <p:spPr>
          <a:xfrm>
            <a:off x="3337946" y="1520983"/>
            <a:ext cx="8091456" cy="1222218"/>
          </a:xfrm>
        </p:spPr>
        <p:txBody>
          <a:bodyPr>
            <a:normAutofit/>
          </a:bodyPr>
          <a:lstStyle/>
          <a:p>
            <a:pPr algn="just"/>
            <a:r>
              <a:rPr lang="ru-RU" sz="1600" dirty="0">
                <a:latin typeface="Times New Roman" panose="02020603050405020304" pitchFamily="18" charset="0"/>
                <a:cs typeface="Times New Roman" panose="02020603050405020304" pitchFamily="18" charset="0"/>
              </a:rPr>
              <a:t>Комсомольский район расположен в центральной части Хабаровского края. Общая площадь района — 25 230 км². Район граничит на севере с Солнечным районом, на востоке — с </a:t>
            </a:r>
            <a:r>
              <a:rPr lang="ru-RU" sz="1600" dirty="0" err="1">
                <a:latin typeface="Times New Roman" panose="02020603050405020304" pitchFamily="18" charset="0"/>
                <a:cs typeface="Times New Roman" panose="02020603050405020304" pitchFamily="18" charset="0"/>
              </a:rPr>
              <a:t>Ульчским</a:t>
            </a:r>
            <a:r>
              <a:rPr lang="ru-RU" sz="1600" dirty="0">
                <a:latin typeface="Times New Roman" panose="02020603050405020304" pitchFamily="18" charset="0"/>
                <a:cs typeface="Times New Roman" panose="02020603050405020304" pitchFamily="18" charset="0"/>
              </a:rPr>
              <a:t>, на юго-востоке — с </a:t>
            </a:r>
            <a:r>
              <a:rPr lang="ru-RU" sz="1600" dirty="0" err="1">
                <a:latin typeface="Times New Roman" panose="02020603050405020304" pitchFamily="18" charset="0"/>
                <a:cs typeface="Times New Roman" panose="02020603050405020304" pitchFamily="18" charset="0"/>
              </a:rPr>
              <a:t>Ванинским</a:t>
            </a:r>
            <a:r>
              <a:rPr lang="ru-RU" sz="1600" dirty="0">
                <a:latin typeface="Times New Roman" panose="02020603050405020304" pitchFamily="18" charset="0"/>
                <a:cs typeface="Times New Roman" panose="02020603050405020304" pitchFamily="18" charset="0"/>
              </a:rPr>
              <a:t>, на юге — с Нанайским, на западе — с Амурским. Выхода к морю не имеет. </a:t>
            </a:r>
            <a:endParaRPr lang="ru-RU" sz="16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194821" y="1520982"/>
            <a:ext cx="2143125" cy="4916032"/>
          </a:xfrm>
          <a:prstGeom prst="rect">
            <a:avLst/>
          </a:prstGeom>
        </p:spPr>
      </p:pic>
      <p:pic>
        <p:nvPicPr>
          <p:cNvPr id="7170" name="Picture 2" descr="https://avatars.mds.yandex.net/i?id=512d3a558a3aa7225719eebfa8a7d8744ea86881-1091251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854" y="2940160"/>
            <a:ext cx="3411491" cy="19189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vatars.mds.yandex.net/i?id=887d78f3b75994e65c5122b7fa5e85723d180191-1015868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248" y="2940159"/>
            <a:ext cx="3874883" cy="191896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avatars.mds.yandex.net/i?id=45144b1deeec9719488337e45fa160a67ce93543-4557789-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988" y="4943192"/>
            <a:ext cx="4021406" cy="181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34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5961" y="624110"/>
            <a:ext cx="9648652" cy="1280890"/>
          </a:xfrm>
        </p:spPr>
        <p:txBody>
          <a:bodyPr>
            <a:normAutofit/>
          </a:bodyPr>
          <a:lstStyle/>
          <a:p>
            <a:r>
              <a:rPr lang="ru-RU" sz="2800" dirty="0">
                <a:latin typeface="Times New Roman" panose="02020603050405020304" pitchFamily="18" charset="0"/>
                <a:cs typeface="Times New Roman" panose="02020603050405020304" pitchFamily="18" charset="0"/>
              </a:rPr>
              <a:t>Герб Комсомольского района</a:t>
            </a:r>
          </a:p>
        </p:txBody>
      </p:sp>
      <p:sp>
        <p:nvSpPr>
          <p:cNvPr id="3" name="Объект 2"/>
          <p:cNvSpPr>
            <a:spLocks noGrp="1"/>
          </p:cNvSpPr>
          <p:nvPr>
            <p:ph idx="1"/>
          </p:nvPr>
        </p:nvSpPr>
        <p:spPr>
          <a:xfrm>
            <a:off x="1475715" y="2029755"/>
            <a:ext cx="10028897" cy="4561168"/>
          </a:xfrm>
        </p:spPr>
        <p:txBody>
          <a:bodyPr>
            <a:normAutofit/>
          </a:bodyPr>
          <a:lstStyle/>
          <a:p>
            <a:pPr algn="just"/>
            <a:r>
              <a:rPr lang="ru-RU" sz="1400" dirty="0">
                <a:latin typeface="Times New Roman" panose="02020603050405020304" pitchFamily="18" charset="0"/>
                <a:cs typeface="Times New Roman" panose="02020603050405020304" pitchFamily="18" charset="0"/>
              </a:rPr>
              <a:t>«В зелёном поле окаймлённый серебром лазоревый столб и поверх всего — два противопоставленных золотых медведя, держащих фигуру, состоящую из двух черных брусков по краям и составной </a:t>
            </a:r>
            <a:r>
              <a:rPr lang="ru-RU" sz="1400" dirty="0" err="1">
                <a:latin typeface="Times New Roman" panose="02020603050405020304" pitchFamily="18" charset="0"/>
                <a:cs typeface="Times New Roman" panose="02020603050405020304" pitchFamily="18" charset="0"/>
              </a:rPr>
              <a:t>черносеребряной</a:t>
            </a:r>
            <a:r>
              <a:rPr lang="ru-RU" sz="1400" dirty="0">
                <a:latin typeface="Times New Roman" panose="02020603050405020304" pitchFamily="18" charset="0"/>
                <a:cs typeface="Times New Roman" panose="02020603050405020304" pitchFamily="18" charset="0"/>
              </a:rPr>
              <a:t> дуги посередине; в лазоревой зубчатой главе — золотое восходящее солнце (без изображения лица)» В гербе муниципального района изображены на зелёном поле с гористыми вырезами в верхней части и голубым изображением реки Амур в центре два золотых медведя, объясняющих муниципальный статус района, держащих в лапах символический железнодорожный мост (уникальное гидротехническое сооружение, находящееся на территории района). Белая кайма на символе реки указывает на то, что муниципальный район принадлежит к местностям, приравненным к районам Крайнего Севера, и отличается экологической чистотой. В верхней голубой части геральдического щита — золотое восходящее солнце, в знак географического </a:t>
            </a:r>
            <a:r>
              <a:rPr lang="ru-RU" sz="1400" dirty="0" smtClean="0">
                <a:latin typeface="Times New Roman" panose="02020603050405020304" pitchFamily="18" charset="0"/>
                <a:cs typeface="Times New Roman" panose="02020603050405020304" pitchFamily="18" charset="0"/>
              </a:rPr>
              <a:t>месторасположения </a:t>
            </a:r>
            <a:r>
              <a:rPr lang="ru-RU" sz="1400" dirty="0">
                <a:latin typeface="Times New Roman" panose="02020603050405020304" pitchFamily="18" charset="0"/>
                <a:cs typeface="Times New Roman" panose="02020603050405020304" pitchFamily="18" charset="0"/>
              </a:rPr>
              <a:t>муниципального </a:t>
            </a:r>
            <a:r>
              <a:rPr lang="ru-RU" sz="1400" dirty="0" smtClean="0">
                <a:latin typeface="Times New Roman" panose="02020603050405020304" pitchFamily="18" charset="0"/>
                <a:cs typeface="Times New Roman" panose="02020603050405020304" pitchFamily="18" charset="0"/>
              </a:rPr>
              <a:t>района</a:t>
            </a:r>
          </a:p>
        </p:txBody>
      </p:sp>
      <p:pic>
        <p:nvPicPr>
          <p:cNvPr id="4" name="Рисунок 3"/>
          <p:cNvPicPr>
            <a:picLocks noChangeAspect="1"/>
          </p:cNvPicPr>
          <p:nvPr/>
        </p:nvPicPr>
        <p:blipFill>
          <a:blip r:embed="rId2"/>
          <a:stretch>
            <a:fillRect/>
          </a:stretch>
        </p:blipFill>
        <p:spPr>
          <a:xfrm>
            <a:off x="9832063" y="499355"/>
            <a:ext cx="1592325" cy="1405645"/>
          </a:xfrm>
          <a:prstGeom prst="rect">
            <a:avLst/>
          </a:prstGeom>
        </p:spPr>
      </p:pic>
    </p:spTree>
    <p:extLst>
      <p:ext uri="{BB962C8B-B14F-4D97-AF65-F5344CB8AC3E}">
        <p14:creationId xmlns:p14="http://schemas.microsoft.com/office/powerpoint/2010/main" val="34323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076" y="135223"/>
            <a:ext cx="8911687" cy="1280890"/>
          </a:xfrm>
        </p:spPr>
        <p:txBody>
          <a:bodyPr>
            <a:noAutofit/>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a:t>
            </a:r>
            <a:r>
              <a:rPr lang="ru-RU" sz="1800" b="1" dirty="0" smtClean="0">
                <a:latin typeface="Times New Roman" panose="02020603050405020304" pitchFamily="18" charset="0"/>
                <a:cs typeface="Times New Roman" panose="02020603050405020304" pitchFamily="18" charset="0"/>
              </a:rPr>
              <a:t>устройство</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 город Комсомольск –на –Амуре.</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Комсомольский муниципальный район входит 21 муниципальное образование со статусом сельского поселения, а также 1 межселенная территория без какого-либо статуса муниципального </a:t>
            </a:r>
            <a:r>
              <a:rPr lang="ru-RU" sz="1800" dirty="0" smtClean="0">
                <a:latin typeface="Times New Roman" panose="02020603050405020304" pitchFamily="18" charset="0"/>
                <a:cs typeface="Times New Roman" panose="02020603050405020304" pitchFamily="18" charset="0"/>
              </a:rPr>
              <a:t>образования</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Комсомольском районе 35 населённых пунктов (райцентр город Комсомольск-на-Амуре в состав района не входит)</a:t>
            </a:r>
          </a:p>
        </p:txBody>
      </p:sp>
      <p:sp>
        <p:nvSpPr>
          <p:cNvPr id="3" name="Объект 2"/>
          <p:cNvSpPr>
            <a:spLocks noGrp="1"/>
          </p:cNvSpPr>
          <p:nvPr>
            <p:ph idx="1"/>
          </p:nvPr>
        </p:nvSpPr>
        <p:spPr>
          <a:xfrm>
            <a:off x="2027897" y="2426329"/>
            <a:ext cx="8915400" cy="3693813"/>
          </a:xfrm>
        </p:spPr>
        <p:txBody>
          <a:bodyPr numCol="3">
            <a:normAutofit fontScale="70000" lnSpcReduction="20000"/>
          </a:bodyPr>
          <a:lstStyle/>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Бельго</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Бичи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Боктор</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Большая Картель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Верхнетамбовское</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Верхняя </a:t>
            </a:r>
            <a:r>
              <a:rPr lang="ru-RU" dirty="0" err="1">
                <a:latin typeface="Times New Roman" panose="02020603050405020304" pitchFamily="18" charset="0"/>
                <a:cs typeface="Times New Roman" panose="02020603050405020304" pitchFamily="18" charset="0"/>
              </a:rPr>
              <a:t>Эконь</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Гайтер</a:t>
            </a:r>
            <a:r>
              <a:rPr lang="ru-RU" dirty="0">
                <a:latin typeface="Times New Roman" panose="02020603050405020304" pitchFamily="18" charset="0"/>
                <a:cs typeface="Times New Roman" panose="02020603050405020304" pitchFamily="18" charset="0"/>
              </a:rPr>
              <a:t>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8 </a:t>
            </a:r>
            <a:r>
              <a:rPr lang="ru-RU" dirty="0" err="1">
                <a:latin typeface="Times New Roman" panose="02020603050405020304" pitchFamily="18" charset="0"/>
                <a:cs typeface="Times New Roman" panose="02020603050405020304" pitchFamily="18" charset="0"/>
              </a:rPr>
              <a:t>Гайтер</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9 </a:t>
            </a:r>
            <a:r>
              <a:rPr lang="ru-RU" dirty="0" err="1">
                <a:latin typeface="Times New Roman" panose="02020603050405020304" pitchFamily="18" charset="0"/>
                <a:cs typeface="Times New Roman" panose="02020603050405020304" pitchFamily="18" charset="0"/>
              </a:rPr>
              <a:t>Галичный</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10 </a:t>
            </a:r>
            <a:r>
              <a:rPr lang="ru-RU" dirty="0" err="1">
                <a:latin typeface="Times New Roman" panose="02020603050405020304" pitchFamily="18" charset="0"/>
                <a:cs typeface="Times New Roman" panose="02020603050405020304" pitchFamily="18" charset="0"/>
              </a:rPr>
              <a:t>Гурское</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11 </a:t>
            </a:r>
            <a:r>
              <a:rPr lang="ru-RU" dirty="0" err="1">
                <a:latin typeface="Times New Roman" panose="02020603050405020304" pitchFamily="18" charset="0"/>
                <a:cs typeface="Times New Roman" panose="02020603050405020304" pitchFamily="18" charset="0"/>
              </a:rPr>
              <a:t>Даппы</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12 </a:t>
            </a:r>
            <a:r>
              <a:rPr lang="ru-RU" dirty="0">
                <a:latin typeface="Times New Roman" panose="02020603050405020304" pitchFamily="18" charset="0"/>
                <a:cs typeface="Times New Roman" panose="02020603050405020304" pitchFamily="18" charset="0"/>
              </a:rPr>
              <a:t>Дом отдыха </a:t>
            </a:r>
            <a:r>
              <a:rPr lang="ru-RU" dirty="0" err="1">
                <a:latin typeface="Times New Roman" panose="02020603050405020304" pitchFamily="18" charset="0"/>
                <a:cs typeface="Times New Roman" panose="02020603050405020304" pitchFamily="18" charset="0"/>
              </a:rPr>
              <a:t>Шарголь</a:t>
            </a:r>
            <a:r>
              <a:rPr lang="ru-RU" dirty="0">
                <a:latin typeface="Times New Roman" panose="02020603050405020304" pitchFamily="18" charset="0"/>
                <a:cs typeface="Times New Roman" panose="02020603050405020304" pitchFamily="18" charset="0"/>
              </a:rPr>
              <a:t> населённый пункт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13 </a:t>
            </a:r>
            <a:r>
              <a:rPr lang="ru-RU" dirty="0" err="1">
                <a:latin typeface="Times New Roman" panose="02020603050405020304" pitchFamily="18" charset="0"/>
                <a:cs typeface="Times New Roman" panose="02020603050405020304" pitchFamily="18" charset="0"/>
              </a:rPr>
              <a:t>Кенай</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14 Мачтовый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15 </a:t>
            </a:r>
            <a:r>
              <a:rPr lang="ru-RU" dirty="0">
                <a:latin typeface="Times New Roman" panose="02020603050405020304" pitchFamily="18" charset="0"/>
                <a:cs typeface="Times New Roman" panose="02020603050405020304" pitchFamily="18" charset="0"/>
              </a:rPr>
              <a:t>Молодёжный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16 </a:t>
            </a:r>
            <a:r>
              <a:rPr lang="ru-RU" dirty="0" err="1">
                <a:latin typeface="Times New Roman" panose="02020603050405020304" pitchFamily="18" charset="0"/>
                <a:cs typeface="Times New Roman" panose="02020603050405020304" pitchFamily="18" charset="0"/>
              </a:rPr>
              <a:t>Нижнетамбовское</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17 </a:t>
            </a:r>
            <a:r>
              <a:rPr lang="ru-RU" dirty="0">
                <a:latin typeface="Times New Roman" panose="02020603050405020304" pitchFamily="18" charset="0"/>
                <a:cs typeface="Times New Roman" panose="02020603050405020304" pitchFamily="18" charset="0"/>
              </a:rPr>
              <a:t>Нижние </a:t>
            </a:r>
            <a:r>
              <a:rPr lang="ru-RU" dirty="0" err="1">
                <a:latin typeface="Times New Roman" panose="02020603050405020304" pitchFamily="18" charset="0"/>
                <a:cs typeface="Times New Roman" panose="02020603050405020304" pitchFamily="18" charset="0"/>
              </a:rPr>
              <a:t>Халбы</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18 </a:t>
            </a:r>
            <a:r>
              <a:rPr lang="ru-RU" dirty="0" err="1">
                <a:latin typeface="Times New Roman" panose="02020603050405020304" pitchFamily="18" charset="0"/>
                <a:cs typeface="Times New Roman" panose="02020603050405020304" pitchFamily="18" charset="0"/>
              </a:rPr>
              <a:t>Новоильиновка</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19 </a:t>
            </a:r>
            <a:r>
              <a:rPr lang="ru-RU" dirty="0">
                <a:latin typeface="Times New Roman" panose="02020603050405020304" pitchFamily="18" charset="0"/>
                <a:cs typeface="Times New Roman" panose="02020603050405020304" pitchFamily="18" charset="0"/>
              </a:rPr>
              <a:t>Новый Мир </a:t>
            </a:r>
            <a:r>
              <a:rPr lang="ru-RU" dirty="0" smtClean="0">
                <a:latin typeface="Times New Roman" panose="02020603050405020304" pitchFamily="18" charset="0"/>
                <a:cs typeface="Times New Roman" panose="02020603050405020304" pitchFamily="18" charset="0"/>
              </a:rPr>
              <a:t>село</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20 Октябрьский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21 </a:t>
            </a:r>
            <a:r>
              <a:rPr lang="ru-RU" dirty="0">
                <a:latin typeface="Times New Roman" panose="02020603050405020304" pitchFamily="18" charset="0"/>
                <a:cs typeface="Times New Roman" panose="02020603050405020304" pitchFamily="18" charset="0"/>
              </a:rPr>
              <a:t>Пивань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22 Пионерский лагерь им. Олега Кошевого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23 Пони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24 </a:t>
            </a:r>
            <a:r>
              <a:rPr lang="ru-RU" dirty="0" err="1">
                <a:latin typeface="Times New Roman" panose="02020603050405020304" pitchFamily="18" charset="0"/>
                <a:cs typeface="Times New Roman" panose="02020603050405020304" pitchFamily="18" charset="0"/>
              </a:rPr>
              <a:t>Почепта</a:t>
            </a:r>
            <a:r>
              <a:rPr lang="ru-RU" dirty="0">
                <a:latin typeface="Times New Roman" panose="02020603050405020304" pitchFamily="18" charset="0"/>
                <a:cs typeface="Times New Roman" panose="02020603050405020304" pitchFamily="18" charset="0"/>
              </a:rPr>
              <a:t> посёлок станции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25 </a:t>
            </a:r>
            <a:r>
              <a:rPr lang="ru-RU" dirty="0">
                <a:latin typeface="Times New Roman" panose="02020603050405020304" pitchFamily="18" charset="0"/>
                <a:cs typeface="Times New Roman" panose="02020603050405020304" pitchFamily="18" charset="0"/>
              </a:rPr>
              <a:t>Селихино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26 Снежный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27 </a:t>
            </a:r>
            <a:r>
              <a:rPr lang="ru-RU" dirty="0" err="1">
                <a:latin typeface="Times New Roman" panose="02020603050405020304" pitchFamily="18" charset="0"/>
                <a:cs typeface="Times New Roman" panose="02020603050405020304" pitchFamily="18" charset="0"/>
              </a:rPr>
              <a:t>Среднетамбовское</a:t>
            </a:r>
            <a:r>
              <a:rPr lang="ru-RU" dirty="0">
                <a:latin typeface="Times New Roman" panose="02020603050405020304" pitchFamily="18" charset="0"/>
                <a:cs typeface="Times New Roman" panose="02020603050405020304" pitchFamily="18" charset="0"/>
              </a:rPr>
              <a:t> село </a:t>
            </a:r>
            <a:r>
              <a:rPr lang="ru-RU" dirty="0" smtClean="0">
                <a:latin typeface="Times New Roman" panose="02020603050405020304" pitchFamily="18" charset="0"/>
                <a:cs typeface="Times New Roman" panose="02020603050405020304" pitchFamily="18" charset="0"/>
              </a:rPr>
              <a:t>28 </a:t>
            </a:r>
            <a:r>
              <a:rPr lang="ru-RU" dirty="0" err="1">
                <a:latin typeface="Times New Roman" panose="02020603050405020304" pitchFamily="18" charset="0"/>
                <a:cs typeface="Times New Roman" panose="02020603050405020304" pitchFamily="18" charset="0"/>
              </a:rPr>
              <a:t>Уктур</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29 </a:t>
            </a:r>
            <a:r>
              <a:rPr lang="ru-RU" dirty="0" err="1">
                <a:latin typeface="Times New Roman" panose="02020603050405020304" pitchFamily="18" charset="0"/>
                <a:cs typeface="Times New Roman" panose="02020603050405020304" pitchFamily="18" charset="0"/>
              </a:rPr>
              <a:t>Хурба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село</a:t>
            </a:r>
          </a:p>
          <a:p>
            <a:r>
              <a:rPr lang="ru-RU" dirty="0" smtClean="0">
                <a:latin typeface="Times New Roman" panose="02020603050405020304" pitchFamily="18" charset="0"/>
                <a:cs typeface="Times New Roman" panose="02020603050405020304" pitchFamily="18" charset="0"/>
              </a:rPr>
              <a:t>30 </a:t>
            </a:r>
            <a:r>
              <a:rPr lang="ru-RU" dirty="0">
                <a:latin typeface="Times New Roman" panose="02020603050405020304" pitchFamily="18" charset="0"/>
                <a:cs typeface="Times New Roman" panose="02020603050405020304" pitchFamily="18" charset="0"/>
              </a:rPr>
              <a:t>Чёрный Мыс </a:t>
            </a:r>
            <a:r>
              <a:rPr lang="ru-RU" dirty="0" smtClean="0">
                <a:latin typeface="Times New Roman" panose="02020603050405020304" pitchFamily="18" charset="0"/>
                <a:cs typeface="Times New Roman" panose="02020603050405020304" pitchFamily="18" charset="0"/>
              </a:rPr>
              <a:t>село</a:t>
            </a:r>
          </a:p>
          <a:p>
            <a:r>
              <a:rPr lang="ru-RU" dirty="0" smtClean="0">
                <a:latin typeface="Times New Roman" panose="02020603050405020304" pitchFamily="18" charset="0"/>
                <a:cs typeface="Times New Roman" panose="02020603050405020304" pitchFamily="18" charset="0"/>
              </a:rPr>
              <a:t>31 </a:t>
            </a:r>
            <a:r>
              <a:rPr lang="ru-RU" dirty="0" err="1">
                <a:latin typeface="Times New Roman" panose="02020603050405020304" pitchFamily="18" charset="0"/>
                <a:cs typeface="Times New Roman" panose="02020603050405020304" pitchFamily="18" charset="0"/>
              </a:rPr>
              <a:t>Шелехово</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32 </a:t>
            </a:r>
            <a:r>
              <a:rPr lang="ru-RU" dirty="0" err="1">
                <a:latin typeface="Times New Roman" panose="02020603050405020304" pitchFamily="18" charset="0"/>
                <a:cs typeface="Times New Roman" panose="02020603050405020304" pitchFamily="18" charset="0"/>
              </a:rPr>
              <a:t>Эльдиган</a:t>
            </a:r>
            <a:r>
              <a:rPr lang="ru-RU" dirty="0">
                <a:latin typeface="Times New Roman" panose="02020603050405020304" pitchFamily="18" charset="0"/>
                <a:cs typeface="Times New Roman" panose="02020603050405020304" pitchFamily="18" charset="0"/>
              </a:rPr>
              <a:t>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33 </a:t>
            </a:r>
            <a:r>
              <a:rPr lang="ru-RU" dirty="0">
                <a:latin typeface="Times New Roman" panose="02020603050405020304" pitchFamily="18" charset="0"/>
                <a:cs typeface="Times New Roman" panose="02020603050405020304" pitchFamily="18" charset="0"/>
              </a:rPr>
              <a:t>Эммер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34 </a:t>
            </a:r>
            <a:r>
              <a:rPr lang="ru-RU" dirty="0">
                <a:latin typeface="Times New Roman" panose="02020603050405020304" pitchFamily="18" charset="0"/>
                <a:cs typeface="Times New Roman" panose="02020603050405020304" pitchFamily="18" charset="0"/>
              </a:rPr>
              <a:t>Ягодный посёлок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35 </a:t>
            </a:r>
            <a:r>
              <a:rPr lang="ru-RU" dirty="0">
                <a:latin typeface="Times New Roman" panose="02020603050405020304" pitchFamily="18" charset="0"/>
                <a:cs typeface="Times New Roman" panose="02020603050405020304" pitchFamily="18" charset="0"/>
              </a:rPr>
              <a:t>105 км </a:t>
            </a:r>
            <a:r>
              <a:rPr lang="ru-RU" dirty="0" smtClean="0">
                <a:latin typeface="Times New Roman" panose="02020603050405020304" pitchFamily="18" charset="0"/>
                <a:cs typeface="Times New Roman" panose="02020603050405020304" pitchFamily="18" charset="0"/>
              </a:rPr>
              <a:t>разъезд</a:t>
            </a:r>
            <a:endParaRPr lang="ru-RU" dirty="0">
              <a:latin typeface="Times New Roman" panose="02020603050405020304" pitchFamily="18" charset="0"/>
              <a:cs typeface="Times New Roman" panose="02020603050405020304" pitchFamily="18" charset="0"/>
            </a:endParaRPr>
          </a:p>
        </p:txBody>
      </p:sp>
      <p:pic>
        <p:nvPicPr>
          <p:cNvPr id="6146" name="Picture 2" descr="https://avatars.mds.yandex.net/i?id=2a0000017a198698e8e6a25337d6e2a22448-4120605-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866" y="5124262"/>
            <a:ext cx="2335794" cy="148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29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Район имени Лазо</a:t>
            </a:r>
          </a:p>
        </p:txBody>
      </p:sp>
      <p:sp>
        <p:nvSpPr>
          <p:cNvPr id="3" name="Объект 2"/>
          <p:cNvSpPr>
            <a:spLocks noGrp="1"/>
          </p:cNvSpPr>
          <p:nvPr>
            <p:ph idx="1"/>
          </p:nvPr>
        </p:nvSpPr>
        <p:spPr>
          <a:xfrm>
            <a:off x="3313568" y="1397204"/>
            <a:ext cx="7729317" cy="3777622"/>
          </a:xfrm>
        </p:spPr>
        <p:txBody>
          <a:bodyPr>
            <a:normAutofit/>
          </a:bodyPr>
          <a:lstStyle/>
          <a:p>
            <a:pPr algn="just"/>
            <a:r>
              <a:rPr lang="ru-RU" sz="1600" dirty="0">
                <a:latin typeface="Times New Roman" panose="02020603050405020304" pitchFamily="18" charset="0"/>
                <a:cs typeface="Times New Roman" panose="02020603050405020304" pitchFamily="18" charset="0"/>
              </a:rPr>
              <a:t>Район имени Лазо находится в южной части Хабаровского края и занимает территорию в 32,5 тыс. км 2 . Район имени Лазо на севере граничит с Хабаровским районом, на северо-востоке — с Нанайским районом, на юге — с Вяземским районом, на юго-востоке — с Пожарским районом Приморского края, на востоке — с </a:t>
            </a:r>
            <a:r>
              <a:rPr lang="ru-RU" sz="1600" dirty="0" err="1">
                <a:latin typeface="Times New Roman" panose="02020603050405020304" pitchFamily="18" charset="0"/>
                <a:cs typeface="Times New Roman" panose="02020603050405020304" pitchFamily="18" charset="0"/>
              </a:rPr>
              <a:t>Тернейским</a:t>
            </a:r>
            <a:r>
              <a:rPr lang="ru-RU" sz="1600" dirty="0">
                <a:latin typeface="Times New Roman" panose="02020603050405020304" pitchFamily="18" charset="0"/>
                <a:cs typeface="Times New Roman" panose="02020603050405020304" pitchFamily="18" charset="0"/>
              </a:rPr>
              <a:t> районом Приморского края. Протяженность района с севера на юг составляет 280 км, с запада на восток — 260 км[3] . На западе по пограничной реке Уссури проходит российско-китайская граница. Большую часть территории занимают низкогорья и среднегорья Сихотэ-Алиня, покрытые густым смешанным лесом. Высшая точка района — гора Ко, 2003 м.</a:t>
            </a:r>
          </a:p>
        </p:txBody>
      </p:sp>
      <p:pic>
        <p:nvPicPr>
          <p:cNvPr id="4" name="Рисунок 3"/>
          <p:cNvPicPr>
            <a:picLocks noChangeAspect="1"/>
          </p:cNvPicPr>
          <p:nvPr/>
        </p:nvPicPr>
        <p:blipFill>
          <a:blip r:embed="rId2"/>
          <a:stretch>
            <a:fillRect/>
          </a:stretch>
        </p:blipFill>
        <p:spPr>
          <a:xfrm>
            <a:off x="1040912" y="1397204"/>
            <a:ext cx="2272656" cy="5094131"/>
          </a:xfrm>
          <a:prstGeom prst="rect">
            <a:avLst/>
          </a:prstGeom>
        </p:spPr>
      </p:pic>
      <p:pic>
        <p:nvPicPr>
          <p:cNvPr id="8194" name="Picture 2" descr="https://avatars.mds.yandex.net/i?id=59d54ebdeb3ace43bc4a18cb1f1d91a5c133db36-1057662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481" y="3888951"/>
            <a:ext cx="3701200" cy="26023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vatars.mds.yandex.net/i?id=3c63fe35feab0f7ee1b05d26308a9fddcc9d3a6c-5344236-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594" y="3888952"/>
            <a:ext cx="3447703" cy="260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8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7824" y="126169"/>
            <a:ext cx="8911687" cy="1259011"/>
          </a:xfrm>
        </p:spPr>
        <p:txBody>
          <a:bodyPr/>
          <a:lstStyle/>
          <a:p>
            <a:r>
              <a:rPr lang="ru-RU" dirty="0"/>
              <a:t>Герб района имени Лазо</a:t>
            </a:r>
          </a:p>
        </p:txBody>
      </p:sp>
      <p:sp>
        <p:nvSpPr>
          <p:cNvPr id="3" name="Объект 2"/>
          <p:cNvSpPr>
            <a:spLocks noGrp="1"/>
          </p:cNvSpPr>
          <p:nvPr>
            <p:ph idx="1"/>
          </p:nvPr>
        </p:nvSpPr>
        <p:spPr>
          <a:xfrm>
            <a:off x="1575304" y="1729212"/>
            <a:ext cx="9847828" cy="2869948"/>
          </a:xfrm>
        </p:spPr>
        <p:txBody>
          <a:bodyPr>
            <a:noAutofit/>
          </a:bodyPr>
          <a:lstStyle/>
          <a:p>
            <a:pPr algn="just"/>
            <a:r>
              <a:rPr lang="ru-RU" sz="1400" dirty="0">
                <a:latin typeface="Times New Roman" panose="02020603050405020304" pitchFamily="18" charset="0"/>
                <a:cs typeface="Times New Roman" panose="02020603050405020304" pitchFamily="18" charset="0"/>
              </a:rPr>
              <a:t>«В серебряном поле - вписанный зелёный ромб с вырастающей из каждой стороны елью того же цвета, обременённый золотым идущим оленем над хлебным снопом того же металла». Герб муниципального района имени Лазо в соответствии с Методическими рекомендациями по разработке и использованию официальных символов муниципальных образований (Раздел 2, Глава VIII, </a:t>
            </a:r>
            <a:r>
              <a:rPr lang="ru-RU" sz="1400" dirty="0" err="1">
                <a:latin typeface="Times New Roman" panose="02020603050405020304" pitchFamily="18" charset="0"/>
                <a:cs typeface="Times New Roman" panose="02020603050405020304" pitchFamily="18" charset="0"/>
              </a:rPr>
              <a:t>п.п</a:t>
            </a:r>
            <a:r>
              <a:rPr lang="ru-RU" sz="1400" dirty="0">
                <a:latin typeface="Times New Roman" panose="02020603050405020304" pitchFamily="18" charset="0"/>
                <a:cs typeface="Times New Roman" panose="02020603050405020304" pitchFamily="18" charset="0"/>
              </a:rPr>
              <a:t>. 45-46), утверждёнными геральдическим Советом при Президенте Российской Федерации 28 июня 2006 года может воспроизводиться со статусной короной установленного образца. Герб района отражает его экономические и природные особенности: - ели - символ лесных богатств района. На территории района произрастает и заготавливается не только ель, но и многие другие породы древесины, в том числе пихта, кедр корейский, дуб, берёза, сосна, осина. Ель, как вечнозелёное дерево - символ не умирающей, продолжающейся жизни, символ вечности и покоя. - сноп - символ ещё одного направления деятельности в районе - сельскохозяйственного. Сноп - символ единения, силы, достатка, урожая. - золотой олень - символ богатой фауны Приморской тайги. Олень - символ благородства, грации. Серебро - символ чистоты, ясности, открытости, божественной мудрости, примирения. Зелёный цвет символизирует весну, здоровье, природу, надежду. Золото - символ высшей ценности, величия, великодушия, богатства, урожая. </a:t>
            </a:r>
          </a:p>
        </p:txBody>
      </p:sp>
      <p:pic>
        <p:nvPicPr>
          <p:cNvPr id="4" name="Рисунок 3"/>
          <p:cNvPicPr>
            <a:picLocks noChangeAspect="1"/>
          </p:cNvPicPr>
          <p:nvPr/>
        </p:nvPicPr>
        <p:blipFill>
          <a:blip r:embed="rId2"/>
          <a:stretch>
            <a:fillRect/>
          </a:stretch>
        </p:blipFill>
        <p:spPr>
          <a:xfrm>
            <a:off x="10112721" y="126169"/>
            <a:ext cx="1391891" cy="1603043"/>
          </a:xfrm>
          <a:prstGeom prst="rect">
            <a:avLst/>
          </a:prstGeom>
        </p:spPr>
      </p:pic>
    </p:spTree>
    <p:extLst>
      <p:ext uri="{BB962C8B-B14F-4D97-AF65-F5344CB8AC3E}">
        <p14:creationId xmlns:p14="http://schemas.microsoft.com/office/powerpoint/2010/main" val="194449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8099" y="624110"/>
            <a:ext cx="9286513" cy="1280890"/>
          </a:xfrm>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a:t>
            </a:r>
            <a:r>
              <a:rPr lang="ru-RU" sz="1800" b="1" dirty="0" smtClean="0">
                <a:latin typeface="Times New Roman" panose="02020603050405020304" pitchFamily="18" charset="0"/>
                <a:cs typeface="Times New Roman" panose="02020603050405020304" pitchFamily="18" charset="0"/>
              </a:rPr>
              <a:t>устройство</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a:t>
            </a:r>
            <a:r>
              <a:rPr lang="ru-RU" sz="1800" dirty="0" err="1" smtClean="0">
                <a:latin typeface="Times New Roman" panose="02020603050405020304" pitchFamily="18" charset="0"/>
                <a:cs typeface="Times New Roman" panose="02020603050405020304" pitchFamily="18" charset="0"/>
              </a:rPr>
              <a:t>пгт</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Переясловка</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муниципальный район имени Лазо входит 21 муниципальное образование нижнего уровня, в том числе 3 городских и 18 сельских </a:t>
            </a:r>
            <a:r>
              <a:rPr lang="ru-RU" sz="1800" dirty="0" smtClean="0">
                <a:latin typeface="Times New Roman" panose="02020603050405020304" pitchFamily="18" charset="0"/>
                <a:cs typeface="Times New Roman" panose="02020603050405020304" pitchFamily="18" charset="0"/>
              </a:rPr>
              <a:t>поселений</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пункты</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районе имени Лазо 52 населённых пункта, в том числе 3 городских (рабочих посёлка) и 49 сельских</a:t>
            </a:r>
          </a:p>
        </p:txBody>
      </p:sp>
      <p:sp>
        <p:nvSpPr>
          <p:cNvPr id="3" name="Объект 2"/>
          <p:cNvSpPr>
            <a:spLocks noGrp="1"/>
          </p:cNvSpPr>
          <p:nvPr>
            <p:ph idx="1"/>
          </p:nvPr>
        </p:nvSpPr>
        <p:spPr>
          <a:xfrm>
            <a:off x="2127564" y="2133600"/>
            <a:ext cx="9377048" cy="3777622"/>
          </a:xfrm>
        </p:spPr>
        <p:txBody>
          <a:bodyPr numCol="4">
            <a:noAutofit/>
          </a:bodyPr>
          <a:lstStyle/>
          <a:p>
            <a:r>
              <a:rPr lang="ru-RU" sz="1200" dirty="0">
                <a:latin typeface="Times New Roman" panose="02020603050405020304" pitchFamily="18" charset="0"/>
                <a:cs typeface="Times New Roman" panose="02020603050405020304" pitchFamily="18" charset="0"/>
              </a:rPr>
              <a:t>1 Аргунское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 </a:t>
            </a:r>
            <a:r>
              <a:rPr lang="ru-RU" sz="1200" dirty="0">
                <a:latin typeface="Times New Roman" panose="02020603050405020304" pitchFamily="18" charset="0"/>
                <a:cs typeface="Times New Roman" panose="02020603050405020304" pitchFamily="18" charset="0"/>
              </a:rPr>
              <a:t>База Дрофа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 </a:t>
            </a:r>
            <a:r>
              <a:rPr lang="ru-RU" sz="1200" dirty="0">
                <a:latin typeface="Times New Roman" panose="02020603050405020304" pitchFamily="18" charset="0"/>
                <a:cs typeface="Times New Roman" panose="02020603050405020304" pitchFamily="18" charset="0"/>
              </a:rPr>
              <a:t>Бичевая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 </a:t>
            </a:r>
            <a:r>
              <a:rPr lang="ru-RU" sz="1200" dirty="0">
                <a:latin typeface="Times New Roman" panose="02020603050405020304" pitchFamily="18" charset="0"/>
                <a:cs typeface="Times New Roman" panose="02020603050405020304" pitchFamily="18" charset="0"/>
              </a:rPr>
              <a:t>Васильевка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 </a:t>
            </a:r>
            <a:r>
              <a:rPr lang="ru-RU" sz="1200" dirty="0">
                <a:latin typeface="Times New Roman" panose="02020603050405020304" pitchFamily="18" charset="0"/>
                <a:cs typeface="Times New Roman" panose="02020603050405020304" pitchFamily="18" charset="0"/>
              </a:rPr>
              <a:t>Владимировка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 </a:t>
            </a:r>
            <a:r>
              <a:rPr lang="ru-RU" sz="1200" dirty="0">
                <a:latin typeface="Times New Roman" panose="02020603050405020304" pitchFamily="18" charset="0"/>
                <a:cs typeface="Times New Roman" panose="02020603050405020304" pitchFamily="18" charset="0"/>
              </a:rPr>
              <a:t>Второй Сплавной Участок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7 </a:t>
            </a:r>
            <a:r>
              <a:rPr lang="ru-RU" sz="1200" dirty="0" err="1">
                <a:latin typeface="Times New Roman" panose="02020603050405020304" pitchFamily="18" charset="0"/>
                <a:cs typeface="Times New Roman" panose="02020603050405020304" pitchFamily="18" charset="0"/>
              </a:rPr>
              <a:t>Гвасюги</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8 </a:t>
            </a:r>
            <a:r>
              <a:rPr lang="ru-RU" sz="1200" dirty="0">
                <a:latin typeface="Times New Roman" panose="02020603050405020304" pitchFamily="18" charset="0"/>
                <a:cs typeface="Times New Roman" panose="02020603050405020304" pitchFamily="18" charset="0"/>
              </a:rPr>
              <a:t>Георгиевка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9 </a:t>
            </a:r>
            <a:r>
              <a:rPr lang="ru-RU" sz="1200" dirty="0" err="1">
                <a:latin typeface="Times New Roman" panose="02020603050405020304" pitchFamily="18" charset="0"/>
                <a:cs typeface="Times New Roman" panose="02020603050405020304" pitchFamily="18" charset="0"/>
              </a:rPr>
              <a:t>Гродеково</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Дальневосточное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11 </a:t>
            </a:r>
            <a:r>
              <a:rPr lang="ru-RU" sz="1200" dirty="0" err="1">
                <a:latin typeface="Times New Roman" panose="02020603050405020304" pitchFamily="18" charset="0"/>
                <a:cs typeface="Times New Roman" panose="02020603050405020304" pitchFamily="18" charset="0"/>
              </a:rPr>
              <a:t>Долми</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12 </a:t>
            </a:r>
            <a:r>
              <a:rPr lang="ru-RU" sz="1200" dirty="0">
                <a:latin typeface="Times New Roman" panose="02020603050405020304" pitchFamily="18" charset="0"/>
                <a:cs typeface="Times New Roman" panose="02020603050405020304" pitchFamily="18" charset="0"/>
              </a:rPr>
              <a:t>Дрофа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13 </a:t>
            </a:r>
            <a:r>
              <a:rPr lang="ru-RU" sz="1200" dirty="0" err="1">
                <a:latin typeface="Times New Roman" panose="02020603050405020304" pitchFamily="18" charset="0"/>
                <a:cs typeface="Times New Roman" panose="02020603050405020304" pitchFamily="18" charset="0"/>
              </a:rPr>
              <a:t>Дурмин</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14 </a:t>
            </a:r>
            <a:r>
              <a:rPr lang="ru-RU" sz="1200" dirty="0">
                <a:latin typeface="Times New Roman" panose="02020603050405020304" pitchFamily="18" charset="0"/>
                <a:cs typeface="Times New Roman" panose="02020603050405020304" pitchFamily="18" charset="0"/>
              </a:rPr>
              <a:t>Екатеринославка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15 </a:t>
            </a:r>
            <a:r>
              <a:rPr lang="ru-RU" sz="1200" dirty="0">
                <a:latin typeface="Times New Roman" panose="02020603050405020304" pitchFamily="18" charset="0"/>
                <a:cs typeface="Times New Roman" panose="02020603050405020304" pitchFamily="18" charset="0"/>
              </a:rPr>
              <a:t>Змейка </a:t>
            </a:r>
            <a:r>
              <a:rPr lang="ru-RU" sz="1200" dirty="0" smtClean="0">
                <a:latin typeface="Times New Roman" panose="02020603050405020304" pitchFamily="18" charset="0"/>
                <a:cs typeface="Times New Roman" panose="02020603050405020304" pitchFamily="18" charset="0"/>
              </a:rPr>
              <a:t>посёлок</a:t>
            </a: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16 </a:t>
            </a:r>
            <a:r>
              <a:rPr lang="ru-RU" sz="1200" dirty="0" err="1">
                <a:latin typeface="Times New Roman" panose="02020603050405020304" pitchFamily="18" charset="0"/>
                <a:cs typeface="Times New Roman" panose="02020603050405020304" pitchFamily="18" charset="0"/>
              </a:rPr>
              <a:t>Зоевка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17 Золотой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18 </a:t>
            </a:r>
            <a:r>
              <a:rPr lang="ru-RU" sz="1200" dirty="0">
                <a:latin typeface="Times New Roman" panose="02020603050405020304" pitchFamily="18" charset="0"/>
                <a:cs typeface="Times New Roman" panose="02020603050405020304" pitchFamily="18" charset="0"/>
              </a:rPr>
              <a:t>Каменец-Подольск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19 </a:t>
            </a:r>
            <a:r>
              <a:rPr lang="ru-RU" sz="1200" dirty="0" err="1">
                <a:latin typeface="Times New Roman" panose="02020603050405020304" pitchFamily="18" charset="0"/>
                <a:cs typeface="Times New Roman" panose="02020603050405020304" pitchFamily="18" charset="0"/>
              </a:rPr>
              <a:t>Катэн</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20 </a:t>
            </a:r>
            <a:r>
              <a:rPr lang="ru-RU" sz="1200" dirty="0" err="1">
                <a:latin typeface="Times New Roman" panose="02020603050405020304" pitchFamily="18" charset="0"/>
                <a:cs typeface="Times New Roman" panose="02020603050405020304" pitchFamily="18" charset="0"/>
              </a:rPr>
              <a:t>Киинск</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21 </a:t>
            </a:r>
            <a:r>
              <a:rPr lang="ru-RU" sz="1200" dirty="0">
                <a:latin typeface="Times New Roman" panose="02020603050405020304" pitchFamily="18" charset="0"/>
                <a:cs typeface="Times New Roman" panose="02020603050405020304" pitchFamily="18" charset="0"/>
              </a:rPr>
              <a:t>Кия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22 </a:t>
            </a:r>
            <a:r>
              <a:rPr lang="ru-RU" sz="1200" dirty="0" err="1">
                <a:latin typeface="Times New Roman" panose="02020603050405020304" pitchFamily="18" charset="0"/>
                <a:cs typeface="Times New Roman" panose="02020603050405020304" pitchFamily="18" charset="0"/>
              </a:rPr>
              <a:t>Кондратьевка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23 </a:t>
            </a:r>
            <a:r>
              <a:rPr lang="ru-RU" sz="1200" dirty="0" err="1">
                <a:latin typeface="Times New Roman" panose="02020603050405020304" pitchFamily="18" charset="0"/>
                <a:cs typeface="Times New Roman" panose="02020603050405020304" pitchFamily="18" charset="0"/>
              </a:rPr>
              <a:t>Кругликово</a:t>
            </a:r>
            <a:r>
              <a:rPr lang="ru-RU" sz="1200" dirty="0">
                <a:latin typeface="Times New Roman" panose="02020603050405020304" pitchFamily="18" charset="0"/>
                <a:cs typeface="Times New Roman" panose="02020603050405020304" pitchFamily="18" charset="0"/>
              </a:rPr>
              <a:t> посёлок станции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24 </a:t>
            </a:r>
            <a:r>
              <a:rPr lang="ru-RU" sz="1200" dirty="0" err="1">
                <a:latin typeface="Times New Roman" panose="02020603050405020304" pitchFamily="18" charset="0"/>
                <a:cs typeface="Times New Roman" panose="02020603050405020304" pitchFamily="18" charset="0"/>
              </a:rPr>
              <a:t>Кругликово</a:t>
            </a:r>
            <a:r>
              <a:rPr lang="ru-RU" sz="1200" dirty="0">
                <a:latin typeface="Times New Roman" panose="02020603050405020304" pitchFamily="18" charset="0"/>
                <a:cs typeface="Times New Roman" panose="02020603050405020304" pitchFamily="18" charset="0"/>
              </a:rPr>
              <a:t> село </a:t>
            </a:r>
            <a:r>
              <a:rPr lang="ru-RU" sz="1200" dirty="0" smtClean="0">
                <a:latin typeface="Times New Roman" panose="02020603050405020304" pitchFamily="18" charset="0"/>
                <a:cs typeface="Times New Roman" panose="02020603050405020304" pitchFamily="18" charset="0"/>
              </a:rPr>
              <a:t>↗</a:t>
            </a: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25 </a:t>
            </a:r>
            <a:r>
              <a:rPr lang="ru-RU" sz="1200" dirty="0" err="1">
                <a:latin typeface="Times New Roman" panose="02020603050405020304" pitchFamily="18" charset="0"/>
                <a:cs typeface="Times New Roman" panose="02020603050405020304" pitchFamily="18" charset="0"/>
              </a:rPr>
              <a:t>Кутузовка</a:t>
            </a:r>
            <a:r>
              <a:rPr lang="ru-RU" sz="1200" dirty="0">
                <a:latin typeface="Times New Roman" panose="02020603050405020304" pitchFamily="18" charset="0"/>
                <a:cs typeface="Times New Roman" panose="02020603050405020304" pitchFamily="18" charset="0"/>
              </a:rPr>
              <a:t> посёлок </a:t>
            </a:r>
            <a:r>
              <a:rPr lang="ru-RU" sz="1200" dirty="0" smtClean="0">
                <a:latin typeface="Times New Roman" panose="02020603050405020304" pitchFamily="18" charset="0"/>
                <a:cs typeface="Times New Roman" panose="02020603050405020304" pitchFamily="18" charset="0"/>
              </a:rPr>
              <a:t>↘</a:t>
            </a: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26 Марусино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27 </a:t>
            </a:r>
            <a:r>
              <a:rPr lang="ru-RU" sz="1200" dirty="0" err="1">
                <a:latin typeface="Times New Roman" panose="02020603050405020304" pitchFamily="18" charset="0"/>
                <a:cs typeface="Times New Roman" panose="02020603050405020304" pitchFamily="18" charset="0"/>
              </a:rPr>
              <a:t>Могилёвка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28 </a:t>
            </a:r>
            <a:r>
              <a:rPr lang="ru-RU" sz="1200" dirty="0" err="1">
                <a:latin typeface="Times New Roman" panose="02020603050405020304" pitchFamily="18" charset="0"/>
                <a:cs typeface="Times New Roman" panose="02020603050405020304" pitchFamily="18" charset="0"/>
              </a:rPr>
              <a:t>Мухен</a:t>
            </a:r>
            <a:r>
              <a:rPr lang="ru-RU" sz="1200" dirty="0">
                <a:latin typeface="Times New Roman" panose="02020603050405020304" pitchFamily="18" charset="0"/>
                <a:cs typeface="Times New Roman" panose="02020603050405020304" pitchFamily="18" charset="0"/>
              </a:rPr>
              <a:t> рабочий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29 </a:t>
            </a:r>
            <a:r>
              <a:rPr lang="ru-RU" sz="1200" dirty="0" err="1">
                <a:latin typeface="Times New Roman" panose="02020603050405020304" pitchFamily="18" charset="0"/>
                <a:cs typeface="Times New Roman" panose="02020603050405020304" pitchFamily="18" charset="0"/>
              </a:rPr>
              <a:t>Невельское</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30 Новостройка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31 </a:t>
            </a:r>
            <a:r>
              <a:rPr lang="ru-RU" sz="1200" dirty="0">
                <a:latin typeface="Times New Roman" panose="02020603050405020304" pitchFamily="18" charset="0"/>
                <a:cs typeface="Times New Roman" panose="02020603050405020304" pitchFamily="18" charset="0"/>
              </a:rPr>
              <a:t>Обор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32 </a:t>
            </a:r>
            <a:r>
              <a:rPr lang="ru-RU" sz="1200" dirty="0" err="1">
                <a:latin typeface="Times New Roman" panose="02020603050405020304" pitchFamily="18" charset="0"/>
                <a:cs typeface="Times New Roman" panose="02020603050405020304" pitchFamily="18" charset="0"/>
              </a:rPr>
              <a:t>Павленково</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33 </a:t>
            </a:r>
            <a:r>
              <a:rPr lang="ru-RU" sz="1200" dirty="0">
                <a:latin typeface="Times New Roman" panose="02020603050405020304" pitchFamily="18" charset="0"/>
                <a:cs typeface="Times New Roman" panose="02020603050405020304" pitchFamily="18" charset="0"/>
              </a:rPr>
              <a:t>Переяславка рабочий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34 </a:t>
            </a:r>
            <a:r>
              <a:rPr lang="ru-RU" sz="1200" dirty="0">
                <a:latin typeface="Times New Roman" panose="02020603050405020304" pitchFamily="18" charset="0"/>
                <a:cs typeface="Times New Roman" panose="02020603050405020304" pitchFamily="18" charset="0"/>
              </a:rPr>
              <a:t>Петровичи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35 Полётное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36 </a:t>
            </a:r>
            <a:r>
              <a:rPr lang="ru-RU" sz="1200" dirty="0">
                <a:latin typeface="Times New Roman" panose="02020603050405020304" pitchFamily="18" charset="0"/>
                <a:cs typeface="Times New Roman" panose="02020603050405020304" pitchFamily="18" charset="0"/>
              </a:rPr>
              <a:t>Прудки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37 </a:t>
            </a:r>
            <a:r>
              <a:rPr lang="ru-RU" sz="1200" dirty="0" err="1">
                <a:latin typeface="Times New Roman" panose="02020603050405020304" pitchFamily="18" charset="0"/>
                <a:cs typeface="Times New Roman" panose="02020603050405020304" pitchFamily="18" charset="0"/>
              </a:rPr>
              <a:t>Святогорье</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38 </a:t>
            </a:r>
            <a:r>
              <a:rPr lang="ru-RU" sz="1200" dirty="0" err="1">
                <a:latin typeface="Times New Roman" panose="02020603050405020304" pitchFamily="18" charset="0"/>
                <a:cs typeface="Times New Roman" panose="02020603050405020304" pitchFamily="18" charset="0"/>
              </a:rPr>
              <a:t>Сидима</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39 </a:t>
            </a:r>
            <a:r>
              <a:rPr lang="ru-RU" sz="1200" dirty="0">
                <a:latin typeface="Times New Roman" panose="02020603050405020304" pitchFamily="18" charset="0"/>
                <a:cs typeface="Times New Roman" panose="02020603050405020304" pitchFamily="18" charset="0"/>
              </a:rPr>
              <a:t>Сита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40 Соколовка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41 </a:t>
            </a:r>
            <a:r>
              <a:rPr lang="ru-RU" sz="1200" dirty="0">
                <a:latin typeface="Times New Roman" panose="02020603050405020304" pitchFamily="18" charset="0"/>
                <a:cs typeface="Times New Roman" panose="02020603050405020304" pitchFamily="18" charset="0"/>
              </a:rPr>
              <a:t>Солонцовый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42 </a:t>
            </a:r>
            <a:r>
              <a:rPr lang="ru-RU" sz="1200" dirty="0" err="1">
                <a:latin typeface="Times New Roman" panose="02020603050405020304" pitchFamily="18" charset="0"/>
                <a:cs typeface="Times New Roman" panose="02020603050405020304" pitchFamily="18" charset="0"/>
              </a:rPr>
              <a:t>Среднехорский</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43 </a:t>
            </a:r>
            <a:r>
              <a:rPr lang="ru-RU" sz="1200" dirty="0" err="1">
                <a:latin typeface="Times New Roman" panose="02020603050405020304" pitchFamily="18" charset="0"/>
                <a:cs typeface="Times New Roman" panose="02020603050405020304" pitchFamily="18" charset="0"/>
              </a:rPr>
              <a:t>Сукпай</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44 </a:t>
            </a:r>
            <a:r>
              <a:rPr lang="ru-RU" sz="1200" dirty="0">
                <a:latin typeface="Times New Roman" panose="02020603050405020304" pitchFamily="18" charset="0"/>
                <a:cs typeface="Times New Roman" panose="02020603050405020304" pitchFamily="18" charset="0"/>
              </a:rPr>
              <a:t>Третий Сплавной Участок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45 </a:t>
            </a:r>
            <a:r>
              <a:rPr lang="ru-RU" sz="1200" dirty="0" err="1">
                <a:latin typeface="Times New Roman" panose="02020603050405020304" pitchFamily="18" charset="0"/>
                <a:cs typeface="Times New Roman" panose="02020603050405020304" pitchFamily="18" charset="0"/>
              </a:rPr>
              <a:t>Хака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46 Хор рабочий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47 Черняево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48 </a:t>
            </a:r>
            <a:r>
              <a:rPr lang="ru-RU" sz="1200" dirty="0" err="1">
                <a:latin typeface="Times New Roman" panose="02020603050405020304" pitchFamily="18" charset="0"/>
                <a:cs typeface="Times New Roman" panose="02020603050405020304" pitchFamily="18" charset="0"/>
              </a:rPr>
              <a:t>Шаповаловка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49 </a:t>
            </a:r>
            <a:r>
              <a:rPr lang="ru-RU" sz="1200" dirty="0">
                <a:latin typeface="Times New Roman" panose="02020603050405020304" pitchFamily="18" charset="0"/>
                <a:cs typeface="Times New Roman" panose="02020603050405020304" pitchFamily="18" charset="0"/>
              </a:rPr>
              <a:t>Южный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50 34 км </a:t>
            </a:r>
            <a:r>
              <a:rPr lang="ru-RU" sz="1200" dirty="0" smtClean="0">
                <a:latin typeface="Times New Roman" panose="02020603050405020304" pitchFamily="18" charset="0"/>
                <a:cs typeface="Times New Roman" panose="02020603050405020304" pitchFamily="18" charset="0"/>
              </a:rPr>
              <a:t>посёлок</a:t>
            </a: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51 43 км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52 52 км </a:t>
            </a:r>
            <a:r>
              <a:rPr lang="ru-RU" sz="1200" dirty="0" smtClean="0">
                <a:latin typeface="Times New Roman" panose="02020603050405020304" pitchFamily="18" charset="0"/>
                <a:cs typeface="Times New Roman" panose="02020603050405020304" pitchFamily="18" charset="0"/>
              </a:rPr>
              <a:t>посёлок</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248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551" y="560736"/>
            <a:ext cx="8911687" cy="815391"/>
          </a:xfrm>
        </p:spPr>
        <p:txBody>
          <a:bodyPr>
            <a:normAutofit/>
          </a:bodyPr>
          <a:lstStyle/>
          <a:p>
            <a:r>
              <a:rPr lang="ru-RU" sz="2800" dirty="0">
                <a:latin typeface="Times New Roman" panose="02020603050405020304" pitchFamily="18" charset="0"/>
                <a:cs typeface="Times New Roman" panose="02020603050405020304" pitchFamily="18" charset="0"/>
              </a:rPr>
              <a:t>Нанайский район</a:t>
            </a:r>
          </a:p>
        </p:txBody>
      </p:sp>
      <p:sp>
        <p:nvSpPr>
          <p:cNvPr id="3" name="Объект 2"/>
          <p:cNvSpPr>
            <a:spLocks noGrp="1"/>
          </p:cNvSpPr>
          <p:nvPr>
            <p:ph idx="1"/>
          </p:nvPr>
        </p:nvSpPr>
        <p:spPr>
          <a:xfrm>
            <a:off x="3023855" y="1602557"/>
            <a:ext cx="8317793" cy="1774386"/>
          </a:xfrm>
        </p:spPr>
        <p:txBody>
          <a:bodyPr>
            <a:normAutofit/>
          </a:bodyPr>
          <a:lstStyle/>
          <a:p>
            <a:pPr algn="just"/>
            <a:r>
              <a:rPr lang="ru-RU" sz="1600" dirty="0">
                <a:latin typeface="Times New Roman" panose="02020603050405020304" pitchFamily="18" charset="0"/>
                <a:cs typeface="Times New Roman" panose="02020603050405020304" pitchFamily="18" charset="0"/>
              </a:rPr>
              <a:t>Район граничит с Хабаровским, Амурским, Комсомольским, </a:t>
            </a:r>
            <a:r>
              <a:rPr lang="ru-RU" sz="1600" dirty="0" err="1">
                <a:latin typeface="Times New Roman" panose="02020603050405020304" pitchFamily="18" charset="0"/>
                <a:cs typeface="Times New Roman" panose="02020603050405020304" pitchFamily="18" charset="0"/>
              </a:rPr>
              <a:t>Ванинским</a:t>
            </a:r>
            <a:r>
              <a:rPr lang="ru-RU" sz="1600" dirty="0">
                <a:latin typeface="Times New Roman" panose="02020603050405020304" pitchFamily="18" charset="0"/>
                <a:cs typeface="Times New Roman" panose="02020603050405020304" pitchFamily="18" charset="0"/>
              </a:rPr>
              <a:t>, Советско-Гаванским и имени Лазо районами Хабаровского края, а также — с Приморским краем. Удалённость от краевого центра — 200 км. Район расположен в центральной части Хабаровского края на Средне-Амурской низменности, ограниченной Сихотэ-Алинем и хребтами левобережья реки Амур. Площадь территории района — 27800 км².</a:t>
            </a:r>
          </a:p>
        </p:txBody>
      </p:sp>
      <p:pic>
        <p:nvPicPr>
          <p:cNvPr id="4" name="Рисунок 3"/>
          <p:cNvPicPr>
            <a:picLocks noChangeAspect="1"/>
          </p:cNvPicPr>
          <p:nvPr/>
        </p:nvPicPr>
        <p:blipFill>
          <a:blip r:embed="rId2"/>
          <a:stretch>
            <a:fillRect/>
          </a:stretch>
        </p:blipFill>
        <p:spPr>
          <a:xfrm>
            <a:off x="841972" y="1602557"/>
            <a:ext cx="2344847" cy="4843509"/>
          </a:xfrm>
          <a:prstGeom prst="rect">
            <a:avLst/>
          </a:prstGeom>
        </p:spPr>
      </p:pic>
      <p:pic>
        <p:nvPicPr>
          <p:cNvPr id="9218" name="Picture 2" descr="https://avatars.mds.yandex.net/i?id=bb76c1611760d89991175ac5aa60c770f0980af7-1099701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090" y="3223034"/>
            <a:ext cx="4271570" cy="31053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avatars.mds.yandex.net/i?id=9d4cb1706e93e73b64ba10aba2fb2e43c3cf5e9d-4504372-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300" y="3223034"/>
            <a:ext cx="4083113" cy="31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8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97284"/>
          </a:xfrm>
        </p:spPr>
        <p:txBody>
          <a:bodyPr>
            <a:normAutofit/>
          </a:bodyPr>
          <a:lstStyle/>
          <a:p>
            <a:r>
              <a:rPr lang="ru-RU" sz="2800" dirty="0">
                <a:latin typeface="Times New Roman" panose="02020603050405020304" pitchFamily="18" charset="0"/>
                <a:cs typeface="Times New Roman" panose="02020603050405020304" pitchFamily="18" charset="0"/>
              </a:rPr>
              <a:t>Герб Нанайского района</a:t>
            </a:r>
          </a:p>
        </p:txBody>
      </p:sp>
      <p:sp>
        <p:nvSpPr>
          <p:cNvPr id="3" name="Объект 2"/>
          <p:cNvSpPr>
            <a:spLocks noGrp="1"/>
          </p:cNvSpPr>
          <p:nvPr>
            <p:ph idx="1"/>
          </p:nvPr>
        </p:nvSpPr>
        <p:spPr>
          <a:xfrm>
            <a:off x="1502796" y="1665083"/>
            <a:ext cx="8915400" cy="4853412"/>
          </a:xfrm>
        </p:spPr>
        <p:txBody>
          <a:bodyPr>
            <a:normAutofit/>
          </a:bodyPr>
          <a:lstStyle/>
          <a:p>
            <a:pPr algn="just"/>
            <a:r>
              <a:rPr lang="ru-RU" sz="1400" dirty="0">
                <a:latin typeface="Times New Roman" panose="02020603050405020304" pitchFamily="18" charset="0"/>
                <a:cs typeface="Times New Roman" panose="02020603050405020304" pitchFamily="18" charset="0"/>
              </a:rPr>
              <a:t>«Герб является официальным символом Нанайского муниципального района Хабаровского края. Герб выполнен на щите французской геральдической формы. На щите синего цвета помещен золотой (жёлтый) диск солнца с тремя чёрными силуэтами летящих ввысь журавлей, в нижней части щита — два изображения нанайского национального орнамента желтого цвета. При исполнении герба применены три геральдических цвета: один металл (золото, желтый цвет) и две финифти (лазурь, синий цвет и чернь, чёрный цвет): — жёлтый (золото) — цвет солнца, символ справедливости, великодушия, богатства природных ресурсов Приамурья, а также цвет Азии, цвет кожи нанайского народа; лазурь (синий) — символ красоты, мягкости, величия, символизирует цвет неба, а также водные ресурсы района; — чёрный (чернь) — символ благоразумия, спокойствия, стабильности, является традиционным цветом в нанайском орнаментальном искусстве. Герб отражает исторические, культурные, национальные традиции и особенности района как территории исконного проживания нанайского народа, именем которого назван район. Солнце и журавли – распространенные и близкие азиатам и дальневосточникам символы. Направление полета журавлей ввысь </a:t>
            </a:r>
            <a:r>
              <a:rPr lang="ru-RU" sz="1400" dirty="0" smtClean="0">
                <a:latin typeface="Times New Roman" panose="02020603050405020304" pitchFamily="18" charset="0"/>
                <a:cs typeface="Times New Roman" panose="02020603050405020304" pitchFamily="18" charset="0"/>
              </a:rPr>
              <a:t>символизирует </a:t>
            </a:r>
            <a:r>
              <a:rPr lang="ru-RU" sz="1400" dirty="0">
                <a:latin typeface="Times New Roman" panose="02020603050405020304" pitchFamily="18" charset="0"/>
                <a:cs typeface="Times New Roman" panose="02020603050405020304" pitchFamily="18" charset="0"/>
              </a:rPr>
              <a:t>стремление района к процветанию и дальнейшему социально-экономическому развитию». </a:t>
            </a:r>
            <a:endParaRPr lang="ru-RU" sz="1400" dirty="0" smtClean="0">
              <a:latin typeface="Times New Roman" panose="02020603050405020304" pitchFamily="18" charset="0"/>
              <a:cs typeface="Times New Roman" panose="02020603050405020304" pitchFamily="18" charset="0"/>
            </a:endParaRPr>
          </a:p>
          <a:p>
            <a:pPr algn="just"/>
            <a:r>
              <a:rPr lang="ru-RU" sz="1400" b="1" dirty="0">
                <a:latin typeface="Times New Roman" panose="02020603050405020304" pitchFamily="18" charset="0"/>
                <a:cs typeface="Times New Roman" panose="02020603050405020304" pitchFamily="18" charset="0"/>
              </a:rPr>
              <a:t>Флаг Нанайского </a:t>
            </a:r>
            <a:r>
              <a:rPr lang="ru-RU" sz="1400" b="1" dirty="0" smtClean="0">
                <a:latin typeface="Times New Roman" panose="02020603050405020304" pitchFamily="18" charset="0"/>
                <a:cs typeface="Times New Roman" panose="02020603050405020304" pitchFamily="18" charset="0"/>
              </a:rPr>
              <a:t>района</a:t>
            </a:r>
          </a:p>
          <a:p>
            <a:pPr algn="just"/>
            <a:r>
              <a:rPr lang="ru-RU" sz="1400" dirty="0">
                <a:latin typeface="Times New Roman" panose="02020603050405020304" pitchFamily="18" charset="0"/>
                <a:cs typeface="Times New Roman" panose="02020603050405020304" pitchFamily="18" charset="0"/>
              </a:rPr>
              <a:t>«Флаг района представляет собой прямоугольное полотнище цвета лазури, в центре которого золотой (жёлтый) диск солнца с тремя чёрными силуэтами летящих ввысь журавлей. Отношение ширины флага к его длине 2:3. Отношение диаметра изображения диска солнца к ширине флага 2,5:3».</a:t>
            </a:r>
            <a:endParaRPr lang="ru-RU" sz="1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492967" y="295922"/>
            <a:ext cx="1491479" cy="1738090"/>
          </a:xfrm>
          <a:prstGeom prst="rect">
            <a:avLst/>
          </a:prstGeom>
        </p:spPr>
      </p:pic>
      <p:pic>
        <p:nvPicPr>
          <p:cNvPr id="5" name="Рисунок 4"/>
          <p:cNvPicPr>
            <a:picLocks noChangeAspect="1"/>
          </p:cNvPicPr>
          <p:nvPr/>
        </p:nvPicPr>
        <p:blipFill>
          <a:blip r:embed="rId3"/>
          <a:stretch>
            <a:fillRect/>
          </a:stretch>
        </p:blipFill>
        <p:spPr>
          <a:xfrm>
            <a:off x="10418196" y="4581006"/>
            <a:ext cx="1773804" cy="1190625"/>
          </a:xfrm>
          <a:prstGeom prst="rect">
            <a:avLst/>
          </a:prstGeom>
        </p:spPr>
      </p:pic>
    </p:spTree>
    <p:extLst>
      <p:ext uri="{BB962C8B-B14F-4D97-AF65-F5344CB8AC3E}">
        <p14:creationId xmlns:p14="http://schemas.microsoft.com/office/powerpoint/2010/main" val="2693037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070" y="59778"/>
            <a:ext cx="6280762" cy="45846"/>
          </a:xfrm>
        </p:spPr>
        <p:txBody>
          <a:bodyPr>
            <a:normAutofit fontScale="90000"/>
          </a:bodyPr>
          <a:lstStyle/>
          <a:p>
            <a:endParaRPr lang="ru-RU" dirty="0"/>
          </a:p>
        </p:txBody>
      </p:sp>
      <p:pic>
        <p:nvPicPr>
          <p:cNvPr id="4" name="Рисунок 3"/>
          <p:cNvPicPr>
            <a:picLocks noChangeAspect="1"/>
          </p:cNvPicPr>
          <p:nvPr/>
        </p:nvPicPr>
        <p:blipFill>
          <a:blip r:embed="rId2"/>
          <a:stretch>
            <a:fillRect/>
          </a:stretch>
        </p:blipFill>
        <p:spPr>
          <a:xfrm>
            <a:off x="1233535" y="1212473"/>
            <a:ext cx="2590800" cy="4817134"/>
          </a:xfrm>
          <a:prstGeom prst="rect">
            <a:avLst/>
          </a:prstGeom>
        </p:spPr>
      </p:pic>
      <p:sp>
        <p:nvSpPr>
          <p:cNvPr id="6" name="Объект 5"/>
          <p:cNvSpPr>
            <a:spLocks noGrp="1"/>
          </p:cNvSpPr>
          <p:nvPr>
            <p:ph idx="1"/>
          </p:nvPr>
        </p:nvSpPr>
        <p:spPr>
          <a:xfrm>
            <a:off x="3824335" y="621671"/>
            <a:ext cx="7752704" cy="5407935"/>
          </a:xfrm>
        </p:spPr>
        <p:txBody>
          <a:bodyPr>
            <a:normAutofit/>
          </a:bodyPr>
          <a:lstStyle/>
          <a:p>
            <a:pPr algn="just"/>
            <a:r>
              <a:rPr lang="ru-RU" sz="1400" dirty="0">
                <a:latin typeface="Times New Roman" panose="02020603050405020304" pitchFamily="18" charset="0"/>
                <a:cs typeface="Times New Roman" panose="02020603050405020304" pitchFamily="18" charset="0"/>
              </a:rPr>
              <a:t>Согласно Закону «Об административно-территориальном устройстве Хабаровского края» и Реестру административно-территориальных и территориальных единиц Хабаровского края, субъект РФ включает следующие административно-территориальные и территориальные </a:t>
            </a:r>
            <a:r>
              <a:rPr lang="ru-RU" sz="1400" dirty="0" smtClean="0">
                <a:latin typeface="Times New Roman" panose="02020603050405020304" pitchFamily="18" charset="0"/>
                <a:cs typeface="Times New Roman" panose="02020603050405020304" pitchFamily="18" charset="0"/>
              </a:rPr>
              <a:t>единицы</a:t>
            </a:r>
          </a:p>
          <a:p>
            <a:pPr algn="just"/>
            <a:r>
              <a:rPr lang="ru-RU" sz="1400" dirty="0" smtClean="0">
                <a:latin typeface="Times New Roman" panose="02020603050405020304" pitchFamily="18" charset="0"/>
                <a:cs typeface="Times New Roman" panose="02020603050405020304" pitchFamily="18" charset="0"/>
              </a:rPr>
              <a:t> 6 </a:t>
            </a:r>
            <a:r>
              <a:rPr lang="ru-RU" sz="1400" dirty="0">
                <a:latin typeface="Times New Roman" panose="02020603050405020304" pitchFamily="18" charset="0"/>
                <a:cs typeface="Times New Roman" panose="02020603050405020304" pitchFamily="18" charset="0"/>
              </a:rPr>
              <a:t>городов краевого значения (Хабаровск, </a:t>
            </a:r>
            <a:r>
              <a:rPr lang="ru-RU" sz="1400" dirty="0" err="1">
                <a:latin typeface="Times New Roman" panose="02020603050405020304" pitchFamily="18" charset="0"/>
                <a:cs typeface="Times New Roman" panose="02020603050405020304" pitchFamily="18" charset="0"/>
              </a:rPr>
              <a:t>Комсомольскна</a:t>
            </a:r>
            <a:r>
              <a:rPr lang="ru-RU" sz="1400" dirty="0">
                <a:latin typeface="Times New Roman" panose="02020603050405020304" pitchFamily="18" charset="0"/>
                <a:cs typeface="Times New Roman" panose="02020603050405020304" pitchFamily="18" charset="0"/>
              </a:rPr>
              <a:t>-Амуре, Амурск, Бикин, Николаевск-</a:t>
            </a:r>
            <a:r>
              <a:rPr lang="ru-RU" sz="1400" dirty="0" err="1">
                <a:latin typeface="Times New Roman" panose="02020603050405020304" pitchFamily="18" charset="0"/>
                <a:cs typeface="Times New Roman" panose="02020603050405020304" pitchFamily="18" charset="0"/>
              </a:rPr>
              <a:t>наАмуре</a:t>
            </a:r>
            <a:r>
              <a:rPr lang="ru-RU" sz="1400" dirty="0">
                <a:latin typeface="Times New Roman" panose="02020603050405020304" pitchFamily="18" charset="0"/>
                <a:cs typeface="Times New Roman" panose="02020603050405020304" pitchFamily="18" charset="0"/>
              </a:rPr>
              <a:t>, Советская Гавань),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5 </a:t>
            </a:r>
            <a:r>
              <a:rPr lang="ru-RU" sz="1400" dirty="0">
                <a:latin typeface="Times New Roman" panose="02020603050405020304" pitchFamily="18" charset="0"/>
                <a:cs typeface="Times New Roman" panose="02020603050405020304" pitchFamily="18" charset="0"/>
              </a:rPr>
              <a:t>внутригородских районов (районы Хабаровска: Железнодорожный, Индустриальный, </a:t>
            </a:r>
            <a:r>
              <a:rPr lang="ru-RU" sz="1400" dirty="0" smtClean="0">
                <a:latin typeface="Times New Roman" panose="02020603050405020304" pitchFamily="18" charset="0"/>
                <a:cs typeface="Times New Roman" panose="02020603050405020304" pitchFamily="18" charset="0"/>
              </a:rPr>
              <a:t>Кировский</a:t>
            </a:r>
            <a:r>
              <a:rPr lang="ru-RU" sz="1400" dirty="0">
                <a:latin typeface="Times New Roman" panose="02020603050405020304" pitchFamily="18" charset="0"/>
                <a:cs typeface="Times New Roman" panose="02020603050405020304" pitchFamily="18" charset="0"/>
              </a:rPr>
              <a:t>, Краснофлотский, Центральный);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17 </a:t>
            </a:r>
            <a:r>
              <a:rPr lang="ru-RU" sz="1400" dirty="0" smtClean="0">
                <a:latin typeface="Times New Roman" panose="02020603050405020304" pitchFamily="18" charset="0"/>
                <a:cs typeface="Times New Roman" panose="02020603050405020304" pitchFamily="18" charset="0"/>
              </a:rPr>
              <a:t>районов</a:t>
            </a:r>
          </a:p>
          <a:p>
            <a:pPr algn="just"/>
            <a:r>
              <a:rPr lang="ru-RU" sz="1400" dirty="0" smtClean="0">
                <a:latin typeface="Times New Roman" panose="02020603050405020304" pitchFamily="18" charset="0"/>
                <a:cs typeface="Times New Roman" panose="02020603050405020304" pitchFamily="18" charset="0"/>
              </a:rPr>
              <a:t>1 </a:t>
            </a:r>
            <a:r>
              <a:rPr lang="ru-RU" sz="1400" dirty="0">
                <a:latin typeface="Times New Roman" panose="02020603050405020304" pitchFamily="18" charset="0"/>
                <a:cs typeface="Times New Roman" panose="02020603050405020304" pitchFamily="18" charset="0"/>
              </a:rPr>
              <a:t>город районного значения (Вяземский</a:t>
            </a:r>
            <a:r>
              <a:rPr lang="ru-RU" sz="1400" dirty="0" smtClean="0">
                <a:latin typeface="Times New Roman" panose="02020603050405020304" pitchFamily="18" charset="0"/>
                <a:cs typeface="Times New Roman" panose="02020603050405020304" pitchFamily="18" charset="0"/>
              </a:rPr>
              <a:t>),</a:t>
            </a:r>
          </a:p>
          <a:p>
            <a:pPr algn="just"/>
            <a:r>
              <a:rPr lang="ru-RU" sz="1400" dirty="0" smtClean="0">
                <a:latin typeface="Times New Roman" panose="02020603050405020304" pitchFamily="18" charset="0"/>
                <a:cs typeface="Times New Roman" panose="02020603050405020304" pitchFamily="18" charset="0"/>
              </a:rPr>
              <a:t> 17 </a:t>
            </a:r>
            <a:r>
              <a:rPr lang="ru-RU" sz="1400" dirty="0">
                <a:latin typeface="Times New Roman" panose="02020603050405020304" pitchFamily="18" charset="0"/>
                <a:cs typeface="Times New Roman" panose="02020603050405020304" pitchFamily="18" charset="0"/>
              </a:rPr>
              <a:t>рабочих посёлков (</a:t>
            </a:r>
            <a:r>
              <a:rPr lang="ru-RU" sz="1400" dirty="0" err="1">
                <a:latin typeface="Times New Roman" panose="02020603050405020304" pitchFamily="18" charset="0"/>
                <a:cs typeface="Times New Roman" panose="02020603050405020304" pitchFamily="18" charset="0"/>
              </a:rPr>
              <a:t>пгт</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412 </a:t>
            </a:r>
            <a:r>
              <a:rPr lang="ru-RU" sz="1400" dirty="0">
                <a:latin typeface="Times New Roman" panose="02020603050405020304" pitchFamily="18" charset="0"/>
                <a:cs typeface="Times New Roman" panose="02020603050405020304" pitchFamily="18" charset="0"/>
              </a:rPr>
              <a:t>сельских населённых пунктов.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Административно-территориальное </a:t>
            </a:r>
            <a:r>
              <a:rPr lang="ru-RU" sz="1400" dirty="0">
                <a:latin typeface="Times New Roman" panose="02020603050405020304" pitchFamily="18" charset="0"/>
                <a:cs typeface="Times New Roman" panose="02020603050405020304" pitchFamily="18" charset="0"/>
              </a:rPr>
              <a:t>деление Хабаровского </a:t>
            </a:r>
            <a:r>
              <a:rPr lang="ru-RU" sz="1400" dirty="0" smtClean="0">
                <a:latin typeface="Times New Roman" panose="02020603050405020304" pitchFamily="18" charset="0"/>
                <a:cs typeface="Times New Roman" panose="02020603050405020304" pitchFamily="18" charset="0"/>
              </a:rPr>
              <a:t>края</a:t>
            </a:r>
          </a:p>
          <a:p>
            <a:pPr marL="0" indent="0" algn="just">
              <a:buNone/>
            </a:pP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Районы: 1. Амурский, 2. </a:t>
            </a:r>
            <a:r>
              <a:rPr lang="ru-RU" sz="1400" dirty="0" err="1">
                <a:latin typeface="Times New Roman" panose="02020603050405020304" pitchFamily="18" charset="0"/>
                <a:cs typeface="Times New Roman" panose="02020603050405020304" pitchFamily="18" charset="0"/>
              </a:rPr>
              <a:t>Аяно</a:t>
            </a:r>
            <a:r>
              <a:rPr lang="ru-RU" sz="1400" dirty="0">
                <a:latin typeface="Times New Roman" panose="02020603050405020304" pitchFamily="18" charset="0"/>
                <a:cs typeface="Times New Roman" panose="02020603050405020304" pitchFamily="18" charset="0"/>
              </a:rPr>
              <a:t>-Майский, 3. </a:t>
            </a:r>
            <a:r>
              <a:rPr lang="ru-RU" sz="1400" dirty="0" err="1">
                <a:latin typeface="Times New Roman" panose="02020603050405020304" pitchFamily="18" charset="0"/>
                <a:cs typeface="Times New Roman" panose="02020603050405020304" pitchFamily="18" charset="0"/>
              </a:rPr>
              <a:t>Бикинский</a:t>
            </a:r>
            <a:r>
              <a:rPr lang="ru-RU" sz="1400" dirty="0">
                <a:latin typeface="Times New Roman" panose="02020603050405020304" pitchFamily="18" charset="0"/>
                <a:cs typeface="Times New Roman" panose="02020603050405020304" pitchFamily="18" charset="0"/>
              </a:rPr>
              <a:t>, 4. </a:t>
            </a:r>
            <a:r>
              <a:rPr lang="ru-RU" sz="1400" dirty="0" err="1">
                <a:latin typeface="Times New Roman" panose="02020603050405020304" pitchFamily="18" charset="0"/>
                <a:cs typeface="Times New Roman" panose="02020603050405020304" pitchFamily="18" charset="0"/>
              </a:rPr>
              <a:t>Ванинский</a:t>
            </a:r>
            <a:r>
              <a:rPr lang="ru-RU" sz="1400" dirty="0">
                <a:latin typeface="Times New Roman" panose="02020603050405020304" pitchFamily="18" charset="0"/>
                <a:cs typeface="Times New Roman" panose="02020603050405020304" pitchFamily="18" charset="0"/>
              </a:rPr>
              <a:t>, 5. </a:t>
            </a:r>
            <a:r>
              <a:rPr lang="ru-RU" sz="1400" dirty="0" err="1">
                <a:latin typeface="Times New Roman" panose="02020603050405020304" pitchFamily="18" charset="0"/>
                <a:cs typeface="Times New Roman" panose="02020603050405020304" pitchFamily="18" charset="0"/>
              </a:rPr>
              <a:t>Верхнебуреинский</a:t>
            </a:r>
            <a:r>
              <a:rPr lang="ru-RU" sz="1400" dirty="0">
                <a:latin typeface="Times New Roman" panose="02020603050405020304" pitchFamily="18" charset="0"/>
                <a:cs typeface="Times New Roman" panose="02020603050405020304" pitchFamily="18" charset="0"/>
              </a:rPr>
              <a:t>, 6. Вяземский, 7. Комсомольский, 8. имени Лазо, 9. Нанайский, 10. Николаевский, 11. Охотский, 12. имени Полины Осипенко, 13. Советско-Гаванский, 14. Солнечный, 15. </a:t>
            </a:r>
            <a:r>
              <a:rPr lang="ru-RU" sz="1400" dirty="0" err="1">
                <a:latin typeface="Times New Roman" panose="02020603050405020304" pitchFamily="18" charset="0"/>
                <a:cs typeface="Times New Roman" panose="02020603050405020304" pitchFamily="18" charset="0"/>
              </a:rPr>
              <a:t>ТугуроЧумиканский</a:t>
            </a:r>
            <a:r>
              <a:rPr lang="ru-RU" sz="1400" dirty="0">
                <a:latin typeface="Times New Roman" panose="02020603050405020304" pitchFamily="18" charset="0"/>
                <a:cs typeface="Times New Roman" panose="02020603050405020304" pitchFamily="18" charset="0"/>
              </a:rPr>
              <a:t>, 16. </a:t>
            </a:r>
            <a:r>
              <a:rPr lang="ru-RU" sz="1400" dirty="0" err="1">
                <a:latin typeface="Times New Roman" panose="02020603050405020304" pitchFamily="18" charset="0"/>
                <a:cs typeface="Times New Roman" panose="02020603050405020304" pitchFamily="18" charset="0"/>
              </a:rPr>
              <a:t>Ульчский</a:t>
            </a:r>
            <a:r>
              <a:rPr lang="ru-RU" sz="1400" dirty="0">
                <a:latin typeface="Times New Roman" panose="02020603050405020304" pitchFamily="18" charset="0"/>
                <a:cs typeface="Times New Roman" panose="02020603050405020304" pitchFamily="18" charset="0"/>
              </a:rPr>
              <a:t>, 17. Хабаровский.</a:t>
            </a:r>
          </a:p>
        </p:txBody>
      </p:sp>
    </p:spTree>
    <p:extLst>
      <p:ext uri="{BB962C8B-B14F-4D97-AF65-F5344CB8AC3E}">
        <p14:creationId xmlns:p14="http://schemas.microsoft.com/office/powerpoint/2010/main" val="3543133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устройство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района </a:t>
            </a:r>
            <a:r>
              <a:rPr lang="ru-RU" sz="1800" dirty="0" smtClean="0">
                <a:latin typeface="Times New Roman" panose="02020603050405020304" pitchFamily="18" charset="0"/>
                <a:cs typeface="Times New Roman" panose="02020603050405020304" pitchFamily="18" charset="0"/>
              </a:rPr>
              <a:t>– село Троицкое.</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Нанайский муниципальный район входят 14 муниципальных образований нижнего уровня со статусом сельских поселений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Нанайском районе 20 населённых пунктов</a:t>
            </a:r>
          </a:p>
        </p:txBody>
      </p:sp>
      <p:sp>
        <p:nvSpPr>
          <p:cNvPr id="3" name="Объект 2"/>
          <p:cNvSpPr>
            <a:spLocks noGrp="1"/>
          </p:cNvSpPr>
          <p:nvPr>
            <p:ph idx="1"/>
          </p:nvPr>
        </p:nvSpPr>
        <p:spPr/>
        <p:txBody>
          <a:bodyPr numCol="2">
            <a:normAutofit/>
          </a:bodyPr>
          <a:lstStyle/>
          <a:p>
            <a:r>
              <a:rPr lang="ru-RU" sz="1400" dirty="0">
                <a:latin typeface="Times New Roman" panose="02020603050405020304" pitchFamily="18" charset="0"/>
                <a:cs typeface="Times New Roman" panose="02020603050405020304" pitchFamily="18" charset="0"/>
              </a:rPr>
              <a:t>1 Арсеньево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dirty="0">
                <a:latin typeface="Times New Roman" panose="02020603050405020304" pitchFamily="18" charset="0"/>
                <a:cs typeface="Times New Roman" panose="02020603050405020304" pitchFamily="18" charset="0"/>
              </a:rPr>
              <a:t>Верхний </a:t>
            </a:r>
            <a:r>
              <a:rPr lang="ru-RU" sz="1400" dirty="0" err="1">
                <a:latin typeface="Times New Roman" panose="02020603050405020304" pitchFamily="18" charset="0"/>
                <a:cs typeface="Times New Roman" panose="02020603050405020304" pitchFamily="18" charset="0"/>
              </a:rPr>
              <a:t>Нерген</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dirty="0">
                <a:latin typeface="Times New Roman" panose="02020603050405020304" pitchFamily="18" charset="0"/>
                <a:cs typeface="Times New Roman" panose="02020603050405020304" pitchFamily="18" charset="0"/>
              </a:rPr>
              <a:t>Верхняя </a:t>
            </a:r>
            <a:r>
              <a:rPr lang="ru-RU" sz="1400" dirty="0" err="1">
                <a:latin typeface="Times New Roman" panose="02020603050405020304" pitchFamily="18" charset="0"/>
                <a:cs typeface="Times New Roman" panose="02020603050405020304" pitchFamily="18" charset="0"/>
              </a:rPr>
              <a:t>Манома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4 </a:t>
            </a:r>
            <a:r>
              <a:rPr lang="ru-RU" sz="1400" dirty="0">
                <a:latin typeface="Times New Roman" panose="02020603050405020304" pitchFamily="18" charset="0"/>
                <a:cs typeface="Times New Roman" panose="02020603050405020304" pitchFamily="18" charset="0"/>
              </a:rPr>
              <a:t>Гасси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5 </a:t>
            </a:r>
            <a:r>
              <a:rPr lang="ru-RU" sz="1400" dirty="0" err="1">
                <a:latin typeface="Times New Roman" panose="02020603050405020304" pitchFamily="18" charset="0"/>
                <a:cs typeface="Times New Roman" panose="02020603050405020304" pitchFamily="18" charset="0"/>
              </a:rPr>
              <a:t>Дада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6 </a:t>
            </a:r>
            <a:r>
              <a:rPr lang="ru-RU" sz="1400" dirty="0" err="1">
                <a:latin typeface="Times New Roman" panose="02020603050405020304" pitchFamily="18" charset="0"/>
                <a:cs typeface="Times New Roman" panose="02020603050405020304" pitchFamily="18" charset="0"/>
              </a:rPr>
              <a:t>Даерга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Джари</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8 </a:t>
            </a:r>
            <a:r>
              <a:rPr lang="ru-RU" sz="1400" dirty="0">
                <a:latin typeface="Times New Roman" panose="02020603050405020304" pitchFamily="18" charset="0"/>
                <a:cs typeface="Times New Roman" panose="02020603050405020304" pitchFamily="18" charset="0"/>
              </a:rPr>
              <a:t>Джонка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9 </a:t>
            </a:r>
            <a:r>
              <a:rPr lang="ru-RU" sz="1400" dirty="0">
                <a:latin typeface="Times New Roman" panose="02020603050405020304" pitchFamily="18" charset="0"/>
                <a:cs typeface="Times New Roman" panose="02020603050405020304" pitchFamily="18" charset="0"/>
              </a:rPr>
              <a:t>Дубовый Мыс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10 </a:t>
            </a:r>
            <a:r>
              <a:rPr lang="ru-RU" sz="1400" dirty="0" err="1">
                <a:latin typeface="Times New Roman" panose="02020603050405020304" pitchFamily="18" charset="0"/>
                <a:cs typeface="Times New Roman" panose="02020603050405020304" pitchFamily="18" charset="0"/>
              </a:rPr>
              <a:t>Иннокентьевка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11 </a:t>
            </a:r>
            <a:r>
              <a:rPr lang="ru-RU" sz="1400" dirty="0">
                <a:latin typeface="Times New Roman" panose="02020603050405020304" pitchFamily="18" charset="0"/>
                <a:cs typeface="Times New Roman" panose="02020603050405020304" pitchFamily="18" charset="0"/>
              </a:rPr>
              <a:t>Искра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12 </a:t>
            </a:r>
            <a:r>
              <a:rPr lang="ru-RU" sz="1400" dirty="0" err="1">
                <a:latin typeface="Times New Roman" panose="02020603050405020304" pitchFamily="18" charset="0"/>
                <a:cs typeface="Times New Roman" panose="02020603050405020304" pitchFamily="18" charset="0"/>
              </a:rPr>
              <a:t>Лидога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13 </a:t>
            </a:r>
            <a:r>
              <a:rPr lang="ru-RU" sz="1400" dirty="0" err="1">
                <a:latin typeface="Times New Roman" panose="02020603050405020304" pitchFamily="18" charset="0"/>
                <a:cs typeface="Times New Roman" panose="02020603050405020304" pitchFamily="18" charset="0"/>
              </a:rPr>
              <a:t>Малмыж</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14 </a:t>
            </a:r>
            <a:r>
              <a:rPr lang="ru-RU" sz="1400" dirty="0">
                <a:latin typeface="Times New Roman" panose="02020603050405020304" pitchFamily="18" charset="0"/>
                <a:cs typeface="Times New Roman" panose="02020603050405020304" pitchFamily="18" charset="0"/>
              </a:rPr>
              <a:t>Маяк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15 </a:t>
            </a:r>
            <a:r>
              <a:rPr lang="ru-RU" sz="1400" dirty="0" err="1">
                <a:latin typeface="Times New Roman" panose="02020603050405020304" pitchFamily="18" charset="0"/>
                <a:cs typeface="Times New Roman" panose="02020603050405020304" pitchFamily="18" charset="0"/>
              </a:rPr>
              <a:t>Найхин</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16 </a:t>
            </a:r>
            <a:r>
              <a:rPr lang="ru-RU" sz="1400" dirty="0">
                <a:latin typeface="Times New Roman" panose="02020603050405020304" pitchFamily="18" charset="0"/>
                <a:cs typeface="Times New Roman" panose="02020603050405020304" pitchFamily="18" charset="0"/>
              </a:rPr>
              <a:t>Нижняя </a:t>
            </a:r>
            <a:r>
              <a:rPr lang="ru-RU" sz="1400" dirty="0" err="1">
                <a:latin typeface="Times New Roman" panose="02020603050405020304" pitchFamily="18" charset="0"/>
                <a:cs typeface="Times New Roman" panose="02020603050405020304" pitchFamily="18" charset="0"/>
              </a:rPr>
              <a:t>Манома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17 </a:t>
            </a:r>
            <a:r>
              <a:rPr lang="ru-RU" sz="1400" dirty="0" err="1">
                <a:latin typeface="Times New Roman" panose="02020603050405020304" pitchFamily="18" charset="0"/>
                <a:cs typeface="Times New Roman" panose="02020603050405020304" pitchFamily="18" charset="0"/>
              </a:rPr>
              <a:t>Синда</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18 </a:t>
            </a:r>
            <a:r>
              <a:rPr lang="ru-RU" sz="1400" dirty="0">
                <a:latin typeface="Times New Roman" panose="02020603050405020304" pitchFamily="18" charset="0"/>
                <a:cs typeface="Times New Roman" panose="02020603050405020304" pitchFamily="18" charset="0"/>
              </a:rPr>
              <a:t>Славянка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Троицкое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20 </a:t>
            </a:r>
            <a:r>
              <a:rPr lang="ru-RU" sz="1400" dirty="0" err="1">
                <a:latin typeface="Times New Roman" panose="02020603050405020304" pitchFamily="18" charset="0"/>
                <a:cs typeface="Times New Roman" panose="02020603050405020304" pitchFamily="18" charset="0"/>
              </a:rPr>
              <a:t>Уни</a:t>
            </a:r>
            <a:r>
              <a:rPr lang="ru-RU" sz="1400" dirty="0">
                <a:latin typeface="Times New Roman" panose="02020603050405020304" pitchFamily="18" charset="0"/>
                <a:cs typeface="Times New Roman" panose="02020603050405020304" pitchFamily="18" charset="0"/>
              </a:rPr>
              <a:t> село </a:t>
            </a:r>
          </a:p>
        </p:txBody>
      </p:sp>
      <p:pic>
        <p:nvPicPr>
          <p:cNvPr id="10244" name="Picture 4" descr="https://avatars.mds.yandex.net/i?id=69c47e1ed0fabcadb385bc47c18bbd4223f7df9d-11389617-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129" y="4626321"/>
            <a:ext cx="3297126" cy="201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44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914979"/>
          </a:xfrm>
        </p:spPr>
        <p:txBody>
          <a:bodyPr/>
          <a:lstStyle/>
          <a:p>
            <a:r>
              <a:rPr lang="ru-RU" dirty="0"/>
              <a:t>Николаевский район </a:t>
            </a:r>
          </a:p>
        </p:txBody>
      </p:sp>
      <p:sp>
        <p:nvSpPr>
          <p:cNvPr id="3" name="Объект 2"/>
          <p:cNvSpPr>
            <a:spLocks noGrp="1"/>
          </p:cNvSpPr>
          <p:nvPr>
            <p:ph idx="1"/>
          </p:nvPr>
        </p:nvSpPr>
        <p:spPr>
          <a:xfrm>
            <a:off x="3180218" y="1364056"/>
            <a:ext cx="8324394" cy="1759390"/>
          </a:xfrm>
        </p:spPr>
        <p:txBody>
          <a:bodyPr>
            <a:normAutofit/>
          </a:bodyPr>
          <a:lstStyle/>
          <a:p>
            <a:pPr algn="just"/>
            <a:r>
              <a:rPr lang="ru-RU" sz="1600" dirty="0">
                <a:latin typeface="Times New Roman" panose="02020603050405020304" pitchFamily="18" charset="0"/>
                <a:cs typeface="Times New Roman" panose="02020603050405020304" pitchFamily="18" charset="0"/>
              </a:rPr>
              <a:t>Николаевский район расположен в восточной части Хабаровского края, между 51°31' </a:t>
            </a:r>
            <a:r>
              <a:rPr lang="ru-RU" sz="1600" dirty="0" err="1">
                <a:latin typeface="Times New Roman" panose="02020603050405020304" pitchFamily="18" charset="0"/>
                <a:cs typeface="Times New Roman" panose="02020603050405020304" pitchFamily="18" charset="0"/>
              </a:rPr>
              <a:t>с.ш</a:t>
            </a:r>
            <a:r>
              <a:rPr lang="ru-RU" sz="1600" dirty="0">
                <a:latin typeface="Times New Roman" panose="02020603050405020304" pitchFamily="18" charset="0"/>
                <a:cs typeface="Times New Roman" panose="02020603050405020304" pitchFamily="18" charset="0"/>
              </a:rPr>
              <a:t>. и 54°20' </a:t>
            </a:r>
            <a:r>
              <a:rPr lang="ru-RU" sz="1600" dirty="0" err="1">
                <a:latin typeface="Times New Roman" panose="02020603050405020304" pitchFamily="18" charset="0"/>
                <a:cs typeface="Times New Roman" panose="02020603050405020304" pitchFamily="18" charset="0"/>
              </a:rPr>
              <a:t>с.ш</a:t>
            </a:r>
            <a:r>
              <a:rPr lang="ru-RU" sz="1600" dirty="0">
                <a:latin typeface="Times New Roman" panose="02020603050405020304" pitchFamily="18" charset="0"/>
                <a:cs typeface="Times New Roman" panose="02020603050405020304" pitchFamily="18" charset="0"/>
              </a:rPr>
              <a:t>. и 138°40' </a:t>
            </a:r>
            <a:r>
              <a:rPr lang="ru-RU" sz="1600" dirty="0" err="1">
                <a:latin typeface="Times New Roman" panose="02020603050405020304" pitchFamily="18" charset="0"/>
                <a:cs typeface="Times New Roman" panose="02020603050405020304" pitchFamily="18" charset="0"/>
              </a:rPr>
              <a:t>в.д</a:t>
            </a:r>
            <a:r>
              <a:rPr lang="ru-RU" sz="1600" dirty="0">
                <a:latin typeface="Times New Roman" panose="02020603050405020304" pitchFamily="18" charset="0"/>
                <a:cs typeface="Times New Roman" panose="02020603050405020304" pitchFamily="18" charset="0"/>
              </a:rPr>
              <a:t>. и 141°30' </a:t>
            </a:r>
            <a:r>
              <a:rPr lang="ru-RU" sz="1600" dirty="0" err="1">
                <a:latin typeface="Times New Roman" panose="02020603050405020304" pitchFamily="18" charset="0"/>
                <a:cs typeface="Times New Roman" panose="02020603050405020304" pitchFamily="18" charset="0"/>
              </a:rPr>
              <a:t>в.д</a:t>
            </a:r>
            <a:r>
              <a:rPr lang="ru-RU" sz="1600" dirty="0">
                <a:latin typeface="Times New Roman" panose="02020603050405020304" pitchFamily="18" charset="0"/>
                <a:cs typeface="Times New Roman" panose="02020603050405020304" pitchFamily="18" charset="0"/>
              </a:rPr>
              <a:t>. Территория района занимает площадь 17 188,3 км². Район граничит на северо-западе — с </a:t>
            </a:r>
            <a:r>
              <a:rPr lang="ru-RU" sz="1600" dirty="0" err="1">
                <a:latin typeface="Times New Roman" panose="02020603050405020304" pitchFamily="18" charset="0"/>
                <a:cs typeface="Times New Roman" panose="02020603050405020304" pitchFamily="18" charset="0"/>
              </a:rPr>
              <a:t>Тугуро-Чумиканским</a:t>
            </a:r>
            <a:r>
              <a:rPr lang="ru-RU" sz="1600" dirty="0">
                <a:latin typeface="Times New Roman" panose="02020603050405020304" pitchFamily="18" charset="0"/>
                <a:cs typeface="Times New Roman" panose="02020603050405020304" pitchFamily="18" charset="0"/>
              </a:rPr>
              <a:t> районом, на западе, юго-западе и юге — с </a:t>
            </a:r>
            <a:r>
              <a:rPr lang="ru-RU" sz="1600" dirty="0" err="1">
                <a:latin typeface="Times New Roman" panose="02020603050405020304" pitchFamily="18" charset="0"/>
                <a:cs typeface="Times New Roman" panose="02020603050405020304" pitchFamily="18" charset="0"/>
              </a:rPr>
              <a:t>Ульчским</a:t>
            </a:r>
            <a:r>
              <a:rPr lang="ru-RU" sz="1600" dirty="0">
                <a:latin typeface="Times New Roman" panose="02020603050405020304" pitchFamily="18" charset="0"/>
                <a:cs typeface="Times New Roman" panose="02020603050405020304" pitchFamily="18" charset="0"/>
              </a:rPr>
              <a:t> районом Хабаровского края. На севере-северо-востоке Николаевский район омывается водами Охотского моря, на востоке — Татарского пролива. Расстояние до краевого центра, г. Хабаровска — 997 км.</a:t>
            </a:r>
          </a:p>
        </p:txBody>
      </p:sp>
      <p:pic>
        <p:nvPicPr>
          <p:cNvPr id="4" name="Рисунок 3"/>
          <p:cNvPicPr>
            <a:picLocks noChangeAspect="1"/>
          </p:cNvPicPr>
          <p:nvPr/>
        </p:nvPicPr>
        <p:blipFill>
          <a:blip r:embed="rId2"/>
          <a:stretch>
            <a:fillRect/>
          </a:stretch>
        </p:blipFill>
        <p:spPr>
          <a:xfrm>
            <a:off x="1008518" y="1430448"/>
            <a:ext cx="2171700" cy="5097101"/>
          </a:xfrm>
          <a:prstGeom prst="rect">
            <a:avLst/>
          </a:prstGeom>
        </p:spPr>
      </p:pic>
      <p:pic>
        <p:nvPicPr>
          <p:cNvPr id="11268" name="Picture 4" descr="https://avatars.mds.yandex.net/i?id=33f320b4aca54eb86117999d5e4f302772364569-8219140-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502" y="3123445"/>
            <a:ext cx="3987783" cy="340410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avatars.mds.yandex.net/i?id=58e06357761b652341cd0ab3e981b712869a2bb3-12486332-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360" y="3123446"/>
            <a:ext cx="4246469" cy="340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96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88231"/>
          </a:xfrm>
        </p:spPr>
        <p:txBody>
          <a:bodyPr>
            <a:normAutofit/>
          </a:bodyPr>
          <a:lstStyle/>
          <a:p>
            <a:r>
              <a:rPr lang="ru-RU" sz="2800" dirty="0">
                <a:latin typeface="Times New Roman" panose="02020603050405020304" pitchFamily="18" charset="0"/>
                <a:cs typeface="Times New Roman" panose="02020603050405020304" pitchFamily="18" charset="0"/>
              </a:rPr>
              <a:t>Герб Николаевского района</a:t>
            </a:r>
          </a:p>
        </p:txBody>
      </p:sp>
      <p:sp>
        <p:nvSpPr>
          <p:cNvPr id="3" name="Объект 2"/>
          <p:cNvSpPr>
            <a:spLocks noGrp="1"/>
          </p:cNvSpPr>
          <p:nvPr>
            <p:ph idx="1"/>
          </p:nvPr>
        </p:nvSpPr>
        <p:spPr>
          <a:xfrm>
            <a:off x="1222218" y="1412341"/>
            <a:ext cx="10282394" cy="4498881"/>
          </a:xfrm>
        </p:spPr>
        <p:txBody>
          <a:bodyPr>
            <a:normAutofit fontScale="47500" lnSpcReduction="20000"/>
          </a:bodyPr>
          <a:lstStyle/>
          <a:p>
            <a:pPr algn="just"/>
            <a:r>
              <a:rPr lang="ru-RU" sz="2500" dirty="0">
                <a:latin typeface="Times New Roman" panose="02020603050405020304" pitchFamily="18" charset="0"/>
                <a:cs typeface="Times New Roman" panose="02020603050405020304" pitchFamily="18" charset="0"/>
              </a:rPr>
              <a:t>«В лазоревом (синем, голубом) поле над серебряной волнистой оконечностью — два расходящихся зелёных горных склона, тонко окаймлённые серебром и между ними летящий вправо чёрный орёл с воздетыми крыльями, имеющий червлёные (красные) глаза, золотой клюв и поджатые лапы, серебряные плечи и хвост; в пониженном </a:t>
            </a:r>
            <a:r>
              <a:rPr lang="ru-RU" sz="2500" dirty="0" err="1">
                <a:latin typeface="Times New Roman" panose="02020603050405020304" pitchFamily="18" charset="0"/>
                <a:cs typeface="Times New Roman" panose="02020603050405020304" pitchFamily="18" charset="0"/>
              </a:rPr>
              <a:t>сердцевом</a:t>
            </a:r>
            <a:r>
              <a:rPr lang="ru-RU" sz="2500" dirty="0">
                <a:latin typeface="Times New Roman" panose="02020603050405020304" pitchFamily="18" charset="0"/>
                <a:cs typeface="Times New Roman" panose="02020603050405020304" pitchFamily="18" charset="0"/>
              </a:rPr>
              <a:t> щите в лазоревом поле на волнистой серебряной оконечности, обременённой лазоревой рыбой, золотая стена с двумя круглыми башнями и открытыми воротами, сопровождаемая вверху двумя золотыми кирками, заострёнными с двух концов накрест рукоятями вверх; поверх кирок — лопата рукоятью вниз того же металла». Главной фигурой герба является геральдический орел — символ высоты духа, аллегорически показывает редчайшую птицу орлан, местом обитания которого является устье Амура и Охотского побережья. Одновременно орел символизирует храбрость, веру, победу, величие и власть, а его направление полета и распростертые крылья — стремление вперед, в будущее, способность человека преодолевать трудности. Его червлёные глаза обозначают мужество и храбрость, а золотой клюв означает силу, здоровье, верховенство и величие. Чёрный цвет в геральдике имеет глубокий смысл, это символ благоразумия, мудрости, вечности. Горные склоны отражают </a:t>
            </a:r>
            <a:r>
              <a:rPr lang="ru-RU" sz="2500" dirty="0" err="1">
                <a:latin typeface="Times New Roman" panose="02020603050405020304" pitchFamily="18" charset="0"/>
                <a:cs typeface="Times New Roman" panose="02020603050405020304" pitchFamily="18" charset="0"/>
              </a:rPr>
              <a:t>природноклиматические</a:t>
            </a:r>
            <a:r>
              <a:rPr lang="ru-RU" sz="2500" dirty="0">
                <a:latin typeface="Times New Roman" panose="02020603050405020304" pitchFamily="18" charset="0"/>
                <a:cs typeface="Times New Roman" panose="02020603050405020304" pitchFamily="18" charset="0"/>
              </a:rPr>
              <a:t> особенности района и аллегорически показывают мыс </a:t>
            </a:r>
            <a:r>
              <a:rPr lang="ru-RU" sz="2500" dirty="0" err="1">
                <a:latin typeface="Times New Roman" panose="02020603050405020304" pitchFamily="18" charset="0"/>
                <a:cs typeface="Times New Roman" panose="02020603050405020304" pitchFamily="18" charset="0"/>
              </a:rPr>
              <a:t>Пронге</a:t>
            </a:r>
            <a:r>
              <a:rPr lang="ru-RU" sz="2500" dirty="0">
                <a:latin typeface="Times New Roman" panose="02020603050405020304" pitchFamily="18" charset="0"/>
                <a:cs typeface="Times New Roman" panose="02020603050405020304" pitchFamily="18" charset="0"/>
              </a:rPr>
              <a:t> и мыс </a:t>
            </a:r>
            <a:r>
              <a:rPr lang="ru-RU" sz="2500" dirty="0" err="1">
                <a:latin typeface="Times New Roman" panose="02020603050405020304" pitchFamily="18" charset="0"/>
                <a:cs typeface="Times New Roman" panose="02020603050405020304" pitchFamily="18" charset="0"/>
              </a:rPr>
              <a:t>Табах</a:t>
            </a:r>
            <a:r>
              <a:rPr lang="ru-RU" sz="2500" dirty="0">
                <a:latin typeface="Times New Roman" panose="02020603050405020304" pitchFamily="18" charset="0"/>
                <a:cs typeface="Times New Roman" panose="02020603050405020304" pitchFamily="18" charset="0"/>
              </a:rPr>
              <a:t>, а золотая стена между ними аллегорически показывает вход в Амур. Зелёный цвет — символ надежды, изобилия, обновления жизни. Серебряные оконечности в щите и основном поле символизирует воды Амурского лимана и Охотского моря. Серебро в геральдике символ чистоты, мудрости, благородства, мира, </a:t>
            </a:r>
            <a:r>
              <a:rPr lang="ru-RU" sz="2500" dirty="0" err="1">
                <a:latin typeface="Times New Roman" panose="02020603050405020304" pitchFamily="18" charset="0"/>
                <a:cs typeface="Times New Roman" panose="02020603050405020304" pitchFamily="18" charset="0"/>
              </a:rPr>
              <a:t>взаимосотрудничества</a:t>
            </a:r>
            <a:r>
              <a:rPr lang="ru-RU" sz="2500" dirty="0">
                <a:latin typeface="Times New Roman" panose="02020603050405020304" pitchFamily="18" charset="0"/>
                <a:cs typeface="Times New Roman" panose="02020603050405020304" pitchFamily="18" charset="0"/>
              </a:rPr>
              <a:t>. Сочетание лопаты — эмблемы строительства и созидания с кирками — эмблемой горнорудной и камнеломкой промышленности, символизирует горную промышленность (</a:t>
            </a:r>
            <a:r>
              <a:rPr lang="ru-RU" sz="2500" dirty="0" err="1">
                <a:latin typeface="Times New Roman" panose="02020603050405020304" pitchFamily="18" charset="0"/>
                <a:cs typeface="Times New Roman" panose="02020603050405020304" pitchFamily="18" charset="0"/>
              </a:rPr>
              <a:t>рудокопство</a:t>
            </a:r>
            <a:r>
              <a:rPr lang="ru-RU" sz="2500" dirty="0">
                <a:latin typeface="Times New Roman" panose="02020603050405020304" pitchFamily="18" charset="0"/>
                <a:cs typeface="Times New Roman" panose="02020603050405020304" pitchFamily="18" charset="0"/>
              </a:rPr>
              <a:t>), золотодобычу, с которых начиналось развитие города и района. Золото в геральдике — символ прочности, богатства, величия, интеллекта и прозрения. Рыба показывает природные богатства прибрежных вод, ведущую отрасль хозяйства района — рыбную ловлю и переработку морепродуктов. Лазурь в геральдике — цвет ясного неба, символизирует постоянство и преданность, правосудие и совершенство, честь и добродетель</a:t>
            </a:r>
            <a:r>
              <a:rPr lang="ru-RU" sz="2500" dirty="0" smtClean="0">
                <a:latin typeface="Times New Roman" panose="02020603050405020304" pitchFamily="18" charset="0"/>
                <a:cs typeface="Times New Roman" panose="02020603050405020304" pitchFamily="18" charset="0"/>
              </a:rPr>
              <a:t>.</a:t>
            </a:r>
          </a:p>
          <a:p>
            <a:pPr algn="just"/>
            <a:r>
              <a:rPr lang="ru-RU" sz="2000" b="1" dirty="0">
                <a:latin typeface="Times New Roman" panose="02020603050405020304" pitchFamily="18" charset="0"/>
                <a:cs typeface="Times New Roman" panose="02020603050405020304" pitchFamily="18" charset="0"/>
              </a:rPr>
              <a:t>Флаг Николаевского </a:t>
            </a:r>
            <a:r>
              <a:rPr lang="ru-RU" sz="2000" b="1" dirty="0" smtClean="0">
                <a:latin typeface="Times New Roman" panose="02020603050405020304" pitchFamily="18" charset="0"/>
                <a:cs typeface="Times New Roman" panose="02020603050405020304" pitchFamily="18" charset="0"/>
              </a:rPr>
              <a:t>района</a:t>
            </a:r>
          </a:p>
          <a:p>
            <a:pPr algn="just"/>
            <a:r>
              <a:rPr lang="ru-RU" sz="2500" dirty="0">
                <a:latin typeface="Times New Roman" panose="02020603050405020304" pitchFamily="18" charset="0"/>
                <a:cs typeface="Times New Roman" panose="02020603050405020304" pitchFamily="18" charset="0"/>
              </a:rPr>
              <a:t>«Флаг района представляет собой прямоугольное полотнище с отношением ширины к длине 2:3, воспроизводящее цветовое деление щита герба Николаевского муниципального района. Состоит из трёх горизонтальных полос сложной формы. Верхняя полоса — синего цвета, представляет собой неправильный пятиугольник с двумя прямыми углами, сторонами которых являются стороны полосы, прилегающей к сторонам полотнища, и вершиной, расположенной в центре полотнища; ширина полосы у края полотнища 1/2 ширины полотнища, в центре — 3/4 ширины полотнища. В центре синей полосы — фигура герба Николаевского муниципального района — летящий к древку орёл, выполненный чёрным, белым, жёлтым и красным цветами; размах крыльев орла составляет 1/3 длины полотнища. Средняя полоса — зелёного цвета, нижняя полоса — белого цвета с волнистым верхним краем, максимальной шириной в 1/5 ширины полотнища».</a:t>
            </a:r>
            <a:r>
              <a:rPr lang="ru-RU" sz="2500" b="1" dirty="0" smtClean="0">
                <a:latin typeface="Times New Roman" panose="02020603050405020304" pitchFamily="18" charset="0"/>
                <a:cs typeface="Times New Roman" panose="02020603050405020304" pitchFamily="18" charset="0"/>
              </a:rPr>
              <a:t> </a:t>
            </a:r>
            <a:endParaRPr lang="ru-RU" sz="25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853888" y="80626"/>
            <a:ext cx="1301448" cy="1406130"/>
          </a:xfrm>
          <a:prstGeom prst="rect">
            <a:avLst/>
          </a:prstGeom>
        </p:spPr>
      </p:pic>
      <p:pic>
        <p:nvPicPr>
          <p:cNvPr id="5" name="Рисунок 4"/>
          <p:cNvPicPr>
            <a:picLocks noChangeAspect="1"/>
          </p:cNvPicPr>
          <p:nvPr/>
        </p:nvPicPr>
        <p:blipFill>
          <a:blip r:embed="rId3"/>
          <a:stretch>
            <a:fillRect/>
          </a:stretch>
        </p:blipFill>
        <p:spPr>
          <a:xfrm>
            <a:off x="10326734" y="5282572"/>
            <a:ext cx="1800225" cy="1257300"/>
          </a:xfrm>
          <a:prstGeom prst="rect">
            <a:avLst/>
          </a:prstGeom>
        </p:spPr>
      </p:pic>
    </p:spTree>
    <p:extLst>
      <p:ext uri="{BB962C8B-B14F-4D97-AF65-F5344CB8AC3E}">
        <p14:creationId xmlns:p14="http://schemas.microsoft.com/office/powerpoint/2010/main" val="3791634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817" y="624109"/>
            <a:ext cx="9503796" cy="1394813"/>
          </a:xfrm>
        </p:spPr>
        <p:txBody>
          <a:bodyPr>
            <a:noAutofit/>
          </a:bodyPr>
          <a:lstStyle/>
          <a:p>
            <a:r>
              <a:rPr lang="ru-RU" sz="1400" b="1" dirty="0" err="1">
                <a:latin typeface="Times New Roman" panose="02020603050405020304" pitchFamily="18" charset="0"/>
                <a:cs typeface="Times New Roman" panose="02020603050405020304" pitchFamily="18" charset="0"/>
              </a:rPr>
              <a:t>Муниципально</a:t>
            </a:r>
            <a:r>
              <a:rPr lang="ru-RU" sz="1400" b="1" dirty="0">
                <a:latin typeface="Times New Roman" panose="02020603050405020304" pitchFamily="18" charset="0"/>
                <a:cs typeface="Times New Roman" panose="02020603050405020304" pitchFamily="18" charset="0"/>
              </a:rPr>
              <a:t>-территориальное устройство </a:t>
            </a:r>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Административный центр </a:t>
            </a:r>
            <a:r>
              <a:rPr lang="ru-RU" sz="1400" dirty="0" smtClean="0">
                <a:latin typeface="Times New Roman" panose="02020603050405020304" pitchFamily="18" charset="0"/>
                <a:cs typeface="Times New Roman" panose="02020603050405020304" pitchFamily="18" charset="0"/>
              </a:rPr>
              <a:t>района – город Николаевск- на-Амуре.</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Николаевский муниципальный район входят 14 муниципальных образований нижнего уровня, в том числе 3 городских и 11 сельских поселений, а также 1 межселенная территория без какого-либо статуса муниципального образования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Населённые пункты</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Николаевском районе 28 населённых пунктов, в том числе 3 городских (из которых 2 рабочих посёлка (</a:t>
            </a:r>
            <a:r>
              <a:rPr lang="ru-RU" sz="1400" dirty="0" err="1">
                <a:latin typeface="Times New Roman" panose="02020603050405020304" pitchFamily="18" charset="0"/>
                <a:cs typeface="Times New Roman" panose="02020603050405020304" pitchFamily="18" charset="0"/>
              </a:rPr>
              <a:t>пгт</a:t>
            </a:r>
            <a:r>
              <a:rPr lang="ru-RU" sz="1400" dirty="0">
                <a:latin typeface="Times New Roman" panose="02020603050405020304" pitchFamily="18" charset="0"/>
                <a:cs typeface="Times New Roman" panose="02020603050405020304" pitchFamily="18" charset="0"/>
              </a:rPr>
              <a:t>) и 1 город) и 25 сельских</a:t>
            </a:r>
          </a:p>
        </p:txBody>
      </p:sp>
      <p:sp>
        <p:nvSpPr>
          <p:cNvPr id="3" name="Объект 2"/>
          <p:cNvSpPr>
            <a:spLocks noGrp="1"/>
          </p:cNvSpPr>
          <p:nvPr>
            <p:ph idx="1"/>
          </p:nvPr>
        </p:nvSpPr>
        <p:spPr>
          <a:xfrm>
            <a:off x="1928388" y="2133600"/>
            <a:ext cx="9576224" cy="3777622"/>
          </a:xfrm>
        </p:spPr>
        <p:txBody>
          <a:bodyPr numCol="2">
            <a:normAutofit fontScale="62500" lnSpcReduction="20000"/>
          </a:bodyPr>
          <a:lstStyle/>
          <a:p>
            <a:r>
              <a:rPr lang="ru-RU" dirty="0"/>
              <a:t>1 </a:t>
            </a:r>
            <a:r>
              <a:rPr lang="ru-RU" dirty="0" err="1"/>
              <a:t>Алеевка</a:t>
            </a:r>
            <a:r>
              <a:rPr lang="ru-RU" dirty="0"/>
              <a:t> село </a:t>
            </a:r>
            <a:endParaRPr lang="ru-RU" dirty="0" smtClean="0"/>
          </a:p>
          <a:p>
            <a:r>
              <a:rPr lang="ru-RU" dirty="0" smtClean="0"/>
              <a:t>2 </a:t>
            </a:r>
            <a:r>
              <a:rPr lang="ru-RU" dirty="0"/>
              <a:t>Алексеевка село </a:t>
            </a:r>
            <a:endParaRPr lang="ru-RU" dirty="0" smtClean="0"/>
          </a:p>
          <a:p>
            <a:r>
              <a:rPr lang="ru-RU" dirty="0" smtClean="0"/>
              <a:t>3 </a:t>
            </a:r>
            <a:r>
              <a:rPr lang="ru-RU" dirty="0" err="1"/>
              <a:t>Байдуково</a:t>
            </a:r>
            <a:r>
              <a:rPr lang="ru-RU" dirty="0"/>
              <a:t> село </a:t>
            </a:r>
            <a:endParaRPr lang="ru-RU" dirty="0" smtClean="0"/>
          </a:p>
          <a:p>
            <a:r>
              <a:rPr lang="ru-RU" dirty="0" smtClean="0"/>
              <a:t>4 </a:t>
            </a:r>
            <a:r>
              <a:rPr lang="ru-RU" dirty="0" err="1"/>
              <a:t>Виданово</a:t>
            </a:r>
            <a:r>
              <a:rPr lang="ru-RU" dirty="0"/>
              <a:t> село </a:t>
            </a:r>
            <a:endParaRPr lang="ru-RU" dirty="0" smtClean="0"/>
          </a:p>
          <a:p>
            <a:r>
              <a:rPr lang="ru-RU" dirty="0" smtClean="0"/>
              <a:t>5 </a:t>
            </a:r>
            <a:r>
              <a:rPr lang="ru-RU" dirty="0"/>
              <a:t>Власьево село </a:t>
            </a:r>
            <a:endParaRPr lang="ru-RU" dirty="0" smtClean="0"/>
          </a:p>
          <a:p>
            <a:r>
              <a:rPr lang="ru-RU" dirty="0" smtClean="0"/>
              <a:t>6 </a:t>
            </a:r>
            <a:r>
              <a:rPr lang="ru-RU" dirty="0" err="1"/>
              <a:t>Гырман</a:t>
            </a:r>
            <a:r>
              <a:rPr lang="ru-RU" dirty="0"/>
              <a:t> село </a:t>
            </a:r>
            <a:endParaRPr lang="ru-RU" dirty="0" smtClean="0"/>
          </a:p>
          <a:p>
            <a:r>
              <a:rPr lang="ru-RU" dirty="0" smtClean="0"/>
              <a:t>7 </a:t>
            </a:r>
            <a:r>
              <a:rPr lang="ru-RU" dirty="0" err="1"/>
              <a:t>Джаоре</a:t>
            </a:r>
            <a:r>
              <a:rPr lang="ru-RU" dirty="0"/>
              <a:t> село </a:t>
            </a:r>
            <a:endParaRPr lang="ru-RU" dirty="0" smtClean="0"/>
          </a:p>
          <a:p>
            <a:r>
              <a:rPr lang="ru-RU" dirty="0" smtClean="0"/>
              <a:t>8 </a:t>
            </a:r>
            <a:r>
              <a:rPr lang="ru-RU" dirty="0" err="1"/>
              <a:t>Иннокентьевка</a:t>
            </a:r>
            <a:r>
              <a:rPr lang="ru-RU" dirty="0"/>
              <a:t> село </a:t>
            </a:r>
            <a:endParaRPr lang="ru-RU" dirty="0" smtClean="0"/>
          </a:p>
          <a:p>
            <a:r>
              <a:rPr lang="ru-RU" dirty="0" smtClean="0"/>
              <a:t>9 </a:t>
            </a:r>
            <a:r>
              <a:rPr lang="ru-RU" dirty="0"/>
              <a:t>Константиновка село </a:t>
            </a:r>
            <a:endParaRPr lang="ru-RU" dirty="0" smtClean="0"/>
          </a:p>
          <a:p>
            <a:r>
              <a:rPr lang="ru-RU" dirty="0" smtClean="0"/>
              <a:t>10 </a:t>
            </a:r>
            <a:r>
              <a:rPr lang="ru-RU" dirty="0"/>
              <a:t>Красное село </a:t>
            </a:r>
            <a:endParaRPr lang="ru-RU" dirty="0" smtClean="0"/>
          </a:p>
          <a:p>
            <a:r>
              <a:rPr lang="ru-RU" dirty="0" smtClean="0"/>
              <a:t>11 </a:t>
            </a:r>
            <a:r>
              <a:rPr lang="ru-RU" dirty="0"/>
              <a:t>Лазарев рабочий посёлок </a:t>
            </a:r>
            <a:endParaRPr lang="ru-RU" dirty="0" smtClean="0"/>
          </a:p>
          <a:p>
            <a:r>
              <a:rPr lang="ru-RU" dirty="0" smtClean="0"/>
              <a:t>12 </a:t>
            </a:r>
            <a:r>
              <a:rPr lang="ru-RU" dirty="0"/>
              <a:t>Литке село </a:t>
            </a:r>
            <a:endParaRPr lang="ru-RU" dirty="0" smtClean="0"/>
          </a:p>
          <a:p>
            <a:r>
              <a:rPr lang="ru-RU" dirty="0" smtClean="0"/>
              <a:t> </a:t>
            </a:r>
            <a:r>
              <a:rPr lang="ru-RU" dirty="0"/>
              <a:t>13 Маго посёлок </a:t>
            </a:r>
            <a:endParaRPr lang="ru-RU" dirty="0" smtClean="0"/>
          </a:p>
          <a:p>
            <a:r>
              <a:rPr lang="ru-RU" dirty="0" smtClean="0"/>
              <a:t>14 </a:t>
            </a:r>
            <a:r>
              <a:rPr lang="ru-RU" dirty="0" err="1"/>
              <a:t>Макаровка</a:t>
            </a:r>
            <a:r>
              <a:rPr lang="ru-RU" dirty="0"/>
              <a:t> </a:t>
            </a:r>
            <a:r>
              <a:rPr lang="ru-RU" dirty="0" smtClean="0"/>
              <a:t>село</a:t>
            </a:r>
          </a:p>
          <a:p>
            <a:r>
              <a:rPr lang="ru-RU" dirty="0" smtClean="0"/>
              <a:t> 15 </a:t>
            </a:r>
            <a:r>
              <a:rPr lang="ru-RU" dirty="0"/>
              <a:t>Многовершинный рабочий посёлок </a:t>
            </a:r>
            <a:endParaRPr lang="ru-RU" dirty="0" smtClean="0"/>
          </a:p>
          <a:p>
            <a:r>
              <a:rPr lang="ru-RU" dirty="0" smtClean="0"/>
              <a:t>16 </a:t>
            </a:r>
            <a:r>
              <a:rPr lang="ru-RU" dirty="0" err="1"/>
              <a:t>Нигирь</a:t>
            </a:r>
            <a:r>
              <a:rPr lang="ru-RU" dirty="0"/>
              <a:t> село </a:t>
            </a:r>
            <a:endParaRPr lang="ru-RU" dirty="0" smtClean="0"/>
          </a:p>
          <a:p>
            <a:r>
              <a:rPr lang="ru-RU" dirty="0" smtClean="0"/>
              <a:t>17 </a:t>
            </a:r>
            <a:r>
              <a:rPr lang="ru-RU" dirty="0"/>
              <a:t>Нижнее </a:t>
            </a:r>
            <a:r>
              <a:rPr lang="ru-RU" dirty="0" err="1"/>
              <a:t>Пронге</a:t>
            </a:r>
            <a:r>
              <a:rPr lang="ru-RU" dirty="0"/>
              <a:t> посёлок </a:t>
            </a:r>
            <a:endParaRPr lang="ru-RU" dirty="0" smtClean="0"/>
          </a:p>
          <a:p>
            <a:r>
              <a:rPr lang="ru-RU" dirty="0" smtClean="0"/>
              <a:t>18 </a:t>
            </a:r>
            <a:r>
              <a:rPr lang="ru-RU" dirty="0"/>
              <a:t>Николаевск-на-Амуре город </a:t>
            </a:r>
            <a:endParaRPr lang="ru-RU" dirty="0" smtClean="0"/>
          </a:p>
          <a:p>
            <a:r>
              <a:rPr lang="ru-RU" dirty="0" smtClean="0"/>
              <a:t>19 </a:t>
            </a:r>
            <a:r>
              <a:rPr lang="ru-RU" dirty="0" err="1"/>
              <a:t>Озерпах</a:t>
            </a:r>
            <a:r>
              <a:rPr lang="ru-RU" dirty="0"/>
              <a:t> посёлок </a:t>
            </a:r>
            <a:endParaRPr lang="ru-RU" dirty="0" smtClean="0"/>
          </a:p>
          <a:p>
            <a:r>
              <a:rPr lang="ru-RU" dirty="0" smtClean="0"/>
              <a:t>20 </a:t>
            </a:r>
            <a:r>
              <a:rPr lang="ru-RU" dirty="0" err="1"/>
              <a:t>Орель-Чля</a:t>
            </a:r>
            <a:r>
              <a:rPr lang="ru-RU" dirty="0"/>
              <a:t> село </a:t>
            </a:r>
            <a:endParaRPr lang="ru-RU" dirty="0" smtClean="0"/>
          </a:p>
          <a:p>
            <a:r>
              <a:rPr lang="ru-RU" dirty="0" smtClean="0"/>
              <a:t> </a:t>
            </a:r>
            <a:r>
              <a:rPr lang="ru-RU" dirty="0"/>
              <a:t>21 </a:t>
            </a:r>
            <a:r>
              <a:rPr lang="ru-RU" dirty="0" err="1"/>
              <a:t>Оремиф</a:t>
            </a:r>
            <a:r>
              <a:rPr lang="ru-RU" dirty="0"/>
              <a:t> село </a:t>
            </a:r>
            <a:endParaRPr lang="ru-RU" dirty="0" smtClean="0"/>
          </a:p>
          <a:p>
            <a:r>
              <a:rPr lang="ru-RU" dirty="0" smtClean="0"/>
              <a:t> </a:t>
            </a:r>
            <a:r>
              <a:rPr lang="ru-RU" dirty="0"/>
              <a:t>22 Подгорное село </a:t>
            </a:r>
            <a:endParaRPr lang="ru-RU" dirty="0" smtClean="0"/>
          </a:p>
          <a:p>
            <a:r>
              <a:rPr lang="ru-RU" dirty="0" smtClean="0"/>
              <a:t> </a:t>
            </a:r>
            <a:r>
              <a:rPr lang="ru-RU" dirty="0"/>
              <a:t>23 Пуир посёлок </a:t>
            </a:r>
            <a:endParaRPr lang="ru-RU" dirty="0" smtClean="0"/>
          </a:p>
          <a:p>
            <a:r>
              <a:rPr lang="ru-RU" dirty="0" smtClean="0"/>
              <a:t>24 </a:t>
            </a:r>
            <a:r>
              <a:rPr lang="ru-RU" dirty="0" err="1"/>
              <a:t>Сахаровка</a:t>
            </a:r>
            <a:r>
              <a:rPr lang="ru-RU" dirty="0"/>
              <a:t> село </a:t>
            </a:r>
            <a:endParaRPr lang="ru-RU" dirty="0" smtClean="0"/>
          </a:p>
          <a:p>
            <a:r>
              <a:rPr lang="ru-RU" dirty="0" smtClean="0"/>
              <a:t>25 </a:t>
            </a:r>
            <a:r>
              <a:rPr lang="ru-RU" dirty="0"/>
              <a:t>Свободное село </a:t>
            </a:r>
            <a:endParaRPr lang="ru-RU" dirty="0" smtClean="0"/>
          </a:p>
          <a:p>
            <a:r>
              <a:rPr lang="ru-RU" dirty="0" smtClean="0"/>
              <a:t> </a:t>
            </a:r>
            <a:r>
              <a:rPr lang="ru-RU" dirty="0"/>
              <a:t>26 </a:t>
            </a:r>
            <a:r>
              <a:rPr lang="ru-RU" dirty="0" err="1"/>
              <a:t>Тнейвах</a:t>
            </a:r>
            <a:r>
              <a:rPr lang="ru-RU" dirty="0"/>
              <a:t> село </a:t>
            </a:r>
            <a:endParaRPr lang="ru-RU" dirty="0" smtClean="0"/>
          </a:p>
          <a:p>
            <a:r>
              <a:rPr lang="ru-RU" dirty="0" smtClean="0"/>
              <a:t>27 </a:t>
            </a:r>
            <a:r>
              <a:rPr lang="ru-RU" dirty="0" err="1"/>
              <a:t>Чля</a:t>
            </a:r>
            <a:r>
              <a:rPr lang="ru-RU" dirty="0"/>
              <a:t> село </a:t>
            </a:r>
            <a:endParaRPr lang="ru-RU" dirty="0" smtClean="0"/>
          </a:p>
          <a:p>
            <a:r>
              <a:rPr lang="ru-RU" dirty="0" smtClean="0"/>
              <a:t>28 </a:t>
            </a:r>
            <a:r>
              <a:rPr lang="ru-RU" dirty="0" err="1"/>
              <a:t>Чныррах</a:t>
            </a:r>
            <a:r>
              <a:rPr lang="ru-RU" dirty="0"/>
              <a:t> посёлок </a:t>
            </a:r>
          </a:p>
        </p:txBody>
      </p:sp>
      <p:pic>
        <p:nvPicPr>
          <p:cNvPr id="12290" name="Picture 2" descr="https://avatars.mds.yandex.net/i?id=10c3608c3b884e5436c0cb0f15e2f9fa511d27ad-1087081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862" y="3567065"/>
            <a:ext cx="3251859" cy="217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34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Охотский район</a:t>
            </a:r>
          </a:p>
        </p:txBody>
      </p:sp>
      <p:sp>
        <p:nvSpPr>
          <p:cNvPr id="3" name="Объект 2"/>
          <p:cNvSpPr>
            <a:spLocks noGrp="1"/>
          </p:cNvSpPr>
          <p:nvPr>
            <p:ph idx="1"/>
          </p:nvPr>
        </p:nvSpPr>
        <p:spPr>
          <a:xfrm>
            <a:off x="3034891" y="1524424"/>
            <a:ext cx="8469721" cy="3777622"/>
          </a:xfrm>
        </p:spPr>
        <p:txBody>
          <a:bodyPr>
            <a:normAutofit/>
          </a:bodyPr>
          <a:lstStyle/>
          <a:p>
            <a:pPr algn="just"/>
            <a:r>
              <a:rPr lang="ru-RU" sz="1600" dirty="0">
                <a:latin typeface="Times New Roman" panose="02020603050405020304" pitchFamily="18" charset="0"/>
                <a:cs typeface="Times New Roman" panose="02020603050405020304" pitchFamily="18" charset="0"/>
              </a:rPr>
              <a:t>Охотский муниципальный округ — самый северный район Хабаровского края, расположен вдоль северо-западного побережья Охотского моря. Длина береговой линии составляет 520 км. Общая площадь округа — 162 830 км², максимальное удаление северо-восточной границы округа от береговой линии — 360 км. Округ граничит на севере и северо-западе с Республикой Саха (Якутия), на северо-востоке с Магаданской областью, на юго-западе с </a:t>
            </a:r>
            <a:r>
              <a:rPr lang="ru-RU" sz="1600" dirty="0" err="1">
                <a:latin typeface="Times New Roman" panose="02020603050405020304" pitchFamily="18" charset="0"/>
                <a:cs typeface="Times New Roman" panose="02020603050405020304" pitchFamily="18" charset="0"/>
              </a:rPr>
              <a:t>Аяно</a:t>
            </a:r>
            <a:r>
              <a:rPr lang="ru-RU" sz="1600" dirty="0">
                <a:latin typeface="Times New Roman" panose="02020603050405020304" pitchFamily="18" charset="0"/>
                <a:cs typeface="Times New Roman" panose="02020603050405020304" pitchFamily="18" charset="0"/>
              </a:rPr>
              <a:t>-Майским районом Хабаровского края.</a:t>
            </a:r>
          </a:p>
        </p:txBody>
      </p:sp>
      <p:pic>
        <p:nvPicPr>
          <p:cNvPr id="4" name="Рисунок 3"/>
          <p:cNvPicPr>
            <a:picLocks noChangeAspect="1"/>
          </p:cNvPicPr>
          <p:nvPr/>
        </p:nvPicPr>
        <p:blipFill>
          <a:blip r:embed="rId2"/>
          <a:stretch>
            <a:fillRect/>
          </a:stretch>
        </p:blipFill>
        <p:spPr>
          <a:xfrm>
            <a:off x="882241" y="1524424"/>
            <a:ext cx="2152650" cy="5120820"/>
          </a:xfrm>
          <a:prstGeom prst="rect">
            <a:avLst/>
          </a:prstGeom>
        </p:spPr>
      </p:pic>
      <p:pic>
        <p:nvPicPr>
          <p:cNvPr id="13314" name="Picture 2" descr="https://avatars.mds.yandex.net/i?id=429e1bf718688c7d79112aa60f2166f9a2e80418-1016038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857" y="3249094"/>
            <a:ext cx="4218589" cy="33961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avatars.mds.yandex.net/i?id=fe1ee43a0fd7ffe0f6ddf1f4eff6a5f26267ab67-10650891-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341" y="3249094"/>
            <a:ext cx="4041237" cy="339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73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624110"/>
            <a:ext cx="7420208" cy="869712"/>
          </a:xfrm>
        </p:spPr>
        <p:txBody>
          <a:bodyPr>
            <a:normAutofit/>
          </a:bodyPr>
          <a:lstStyle/>
          <a:p>
            <a:r>
              <a:rPr lang="ru-RU" sz="2800" dirty="0">
                <a:latin typeface="Times New Roman" panose="02020603050405020304" pitchFamily="18" charset="0"/>
                <a:cs typeface="Times New Roman" panose="02020603050405020304" pitchFamily="18" charset="0"/>
              </a:rPr>
              <a:t>Герб Охотского муниципального округа</a:t>
            </a:r>
          </a:p>
        </p:txBody>
      </p:sp>
      <p:sp>
        <p:nvSpPr>
          <p:cNvPr id="3" name="Объект 2"/>
          <p:cNvSpPr>
            <a:spLocks noGrp="1"/>
          </p:cNvSpPr>
          <p:nvPr>
            <p:ph idx="1"/>
          </p:nvPr>
        </p:nvSpPr>
        <p:spPr>
          <a:xfrm>
            <a:off x="1023042" y="1861996"/>
            <a:ext cx="10363875" cy="3777622"/>
          </a:xfrm>
        </p:spPr>
        <p:txBody>
          <a:bodyPr>
            <a:normAutofit fontScale="77500" lnSpcReduction="20000"/>
          </a:bodyPr>
          <a:lstStyle/>
          <a:p>
            <a:pPr algn="just"/>
            <a:r>
              <a:rPr lang="ru-RU" dirty="0">
                <a:latin typeface="Times New Roman" panose="02020603050405020304" pitchFamily="18" charset="0"/>
                <a:cs typeface="Times New Roman" panose="02020603050405020304" pitchFamily="18" charset="0"/>
              </a:rPr>
              <a:t>Геральдическое описание герба Охотского района гласит: "В лазоревом поле над серебряной оконечностью, завершённой бегущими влево волнами - вверху золотой штандарт с орлом времён Екатерины II, древко которого положено поверх якорей того же металла накрест; внизу - выходящий червлёный шар (диск), окружённый в два ряда семью половинами малых шаров той же финифти (четверо снаружи; прямой стороной обращены к большому шару); все червлёные фигуры тонко окаймлены золотом" "Герб разработан с учётом исторического герба города Охотска Иркутского Наместничества, Высочайше утверждённого 26 октября 1790 года (по старому стилю), подлинное описание которого гласит: "В верхней части щита герб Иркутский. В нижней части в голубом поле, положенные два якоря и над ними штандарт, в знак того, что в сем городе находится порт". Охотская земля имеет богатую историю. Охотск основан в 1647 году отрядом казаков во главе с </a:t>
            </a:r>
            <a:r>
              <a:rPr lang="ru-RU" dirty="0" err="1">
                <a:latin typeface="Times New Roman" panose="02020603050405020304" pitchFamily="18" charset="0"/>
                <a:cs typeface="Times New Roman" panose="02020603050405020304" pitchFamily="18" charset="0"/>
              </a:rPr>
              <a:t>С.А.Шелковником</a:t>
            </a:r>
            <a:r>
              <a:rPr lang="ru-RU" dirty="0">
                <a:latin typeface="Times New Roman" panose="02020603050405020304" pitchFamily="18" charset="0"/>
                <a:cs typeface="Times New Roman" panose="02020603050405020304" pitchFamily="18" charset="0"/>
              </a:rPr>
              <a:t>, как зимовье и затем здесь был построен острог. В 1716 году на этом месте было спущено на воду первое, построенное на Тихоокеанском побережье судно - ладья "Восток", на котором был проложен морской путь на Камчатку. Долгое время Охотск был главным портом Тихоокеанского побережья и являлся одним из самых восточных городов России. Вся композиция герба подчёркивает уникальную историю Охотского края: изображение якорей и Императорского штандарта показывает особую важность охотской земли как отправного пункта многих морских Тихоокеанских экспедиций на протяжении нескольких столетий; волны подчёркивают расположение района в прибрежной территории и символизируют важность морских ресурсов в жизни местного населения; солнце аллегорически указывает на лучшие качества жители района, которые одними из первых в нашей стране встречают рассвет - трудолюбие, радушие, оптимизм; в геральдике солнце - символ света, тепла и жизни. Золото в геральдике символизирует богатство, стабильность, уважение, интеллект. Серебро - символ чистоты, совершенства, искренности, мира и взаимопонимания. Лазоревый (синий, голубой) цвет - символ чести, благородства, возвышенных устремлений, а также водных просторов и чистого неба. Червлёный (красный) цвет - символ мужества, силы, труда, красоты. Чёрный цвет - символ мудрости, вечности, свободы".</a:t>
            </a:r>
          </a:p>
        </p:txBody>
      </p:sp>
      <p:pic>
        <p:nvPicPr>
          <p:cNvPr id="4" name="Рисунок 3"/>
          <p:cNvPicPr>
            <a:picLocks noChangeAspect="1"/>
          </p:cNvPicPr>
          <p:nvPr/>
        </p:nvPicPr>
        <p:blipFill>
          <a:blip r:embed="rId2"/>
          <a:stretch>
            <a:fillRect/>
          </a:stretch>
        </p:blipFill>
        <p:spPr>
          <a:xfrm>
            <a:off x="10431054" y="147678"/>
            <a:ext cx="1343025" cy="1704975"/>
          </a:xfrm>
          <a:prstGeom prst="rect">
            <a:avLst/>
          </a:prstGeom>
        </p:spPr>
      </p:pic>
    </p:spTree>
    <p:extLst>
      <p:ext uri="{BB962C8B-B14F-4D97-AF65-F5344CB8AC3E}">
        <p14:creationId xmlns:p14="http://schemas.microsoft.com/office/powerpoint/2010/main" val="3192809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1885" y="624110"/>
            <a:ext cx="9322727" cy="1280890"/>
          </a:xfrm>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устройство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 </a:t>
            </a:r>
            <a:r>
              <a:rPr lang="ru-RU" sz="1800" dirty="0" err="1" smtClean="0">
                <a:latin typeface="Times New Roman" panose="02020603050405020304" pitchFamily="18" charset="0"/>
                <a:cs typeface="Times New Roman" panose="02020603050405020304" pitchFamily="18" charset="0"/>
              </a:rPr>
              <a:t>пгт</a:t>
            </a:r>
            <a:r>
              <a:rPr lang="ru-RU" sz="1800" dirty="0" smtClean="0">
                <a:latin typeface="Times New Roman" panose="02020603050405020304" pitchFamily="18" charset="0"/>
                <a:cs typeface="Times New Roman" panose="02020603050405020304" pitchFamily="18" charset="0"/>
              </a:rPr>
              <a:t> Охотск.</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Охотский муниципальный округ входят 8 муниципальных образований нижнего уровня, в том числе 1 городское и 7 сельских </a:t>
            </a:r>
            <a:r>
              <a:rPr lang="ru-RU" sz="1800" dirty="0" smtClean="0">
                <a:latin typeface="Times New Roman" panose="02020603050405020304" pitchFamily="18" charset="0"/>
                <a:cs typeface="Times New Roman" panose="02020603050405020304" pitchFamily="18" charset="0"/>
              </a:rPr>
              <a:t>поселений</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Населённые 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Охотском округе 13 населённых пунктов, в том числе 1 городской (рабочий посёлок) и 12 сельских</a:t>
            </a:r>
          </a:p>
        </p:txBody>
      </p:sp>
      <p:sp>
        <p:nvSpPr>
          <p:cNvPr id="3" name="Объект 2"/>
          <p:cNvSpPr>
            <a:spLocks noGrp="1"/>
          </p:cNvSpPr>
          <p:nvPr>
            <p:ph idx="1"/>
          </p:nvPr>
        </p:nvSpPr>
        <p:spPr>
          <a:xfrm>
            <a:off x="2181885" y="2133600"/>
            <a:ext cx="9322727" cy="3777622"/>
          </a:xfrm>
        </p:spPr>
        <p:txBody>
          <a:bodyPr>
            <a:normAutofit fontScale="70000" lnSpcReduction="20000"/>
          </a:bodyPr>
          <a:lstStyle/>
          <a:p>
            <a:r>
              <a:rPr lang="ru-RU" dirty="0"/>
              <a:t>1 Арка село </a:t>
            </a:r>
            <a:endParaRPr lang="ru-RU" dirty="0" smtClean="0"/>
          </a:p>
          <a:p>
            <a:r>
              <a:rPr lang="ru-RU" dirty="0" smtClean="0"/>
              <a:t>2 </a:t>
            </a:r>
            <a:r>
              <a:rPr lang="ru-RU" dirty="0"/>
              <a:t>Аэропорт посёлок </a:t>
            </a:r>
            <a:endParaRPr lang="ru-RU" dirty="0" smtClean="0"/>
          </a:p>
          <a:p>
            <a:r>
              <a:rPr lang="ru-RU" dirty="0" smtClean="0"/>
              <a:t>3 </a:t>
            </a:r>
            <a:r>
              <a:rPr lang="ru-RU" dirty="0" err="1"/>
              <a:t>Булгин</a:t>
            </a:r>
            <a:r>
              <a:rPr lang="ru-RU" dirty="0"/>
              <a:t> село </a:t>
            </a:r>
            <a:endParaRPr lang="ru-RU" dirty="0" smtClean="0"/>
          </a:p>
          <a:p>
            <a:r>
              <a:rPr lang="ru-RU" dirty="0" smtClean="0"/>
              <a:t>4 </a:t>
            </a:r>
            <a:r>
              <a:rPr lang="ru-RU" dirty="0" err="1"/>
              <a:t>Вострецово</a:t>
            </a:r>
            <a:r>
              <a:rPr lang="ru-RU" dirty="0"/>
              <a:t> село </a:t>
            </a:r>
            <a:endParaRPr lang="ru-RU" dirty="0" smtClean="0"/>
          </a:p>
          <a:p>
            <a:r>
              <a:rPr lang="ru-RU" dirty="0" smtClean="0"/>
              <a:t>5 </a:t>
            </a:r>
            <a:r>
              <a:rPr lang="ru-RU" dirty="0"/>
              <a:t>Иня село </a:t>
            </a:r>
            <a:endParaRPr lang="ru-RU" dirty="0" smtClean="0"/>
          </a:p>
          <a:p>
            <a:r>
              <a:rPr lang="ru-RU" dirty="0" smtClean="0"/>
              <a:t>6 </a:t>
            </a:r>
            <a:r>
              <a:rPr lang="ru-RU" dirty="0"/>
              <a:t>Морской посёлок </a:t>
            </a:r>
            <a:endParaRPr lang="ru-RU" dirty="0" smtClean="0"/>
          </a:p>
          <a:p>
            <a:r>
              <a:rPr lang="ru-RU" dirty="0" smtClean="0"/>
              <a:t>7 </a:t>
            </a:r>
            <a:r>
              <a:rPr lang="ru-RU" dirty="0"/>
              <a:t>Новая Иня посёлок </a:t>
            </a:r>
            <a:endParaRPr lang="ru-RU" dirty="0" smtClean="0"/>
          </a:p>
          <a:p>
            <a:r>
              <a:rPr lang="ru-RU" dirty="0" smtClean="0"/>
              <a:t>8 </a:t>
            </a:r>
            <a:r>
              <a:rPr lang="ru-RU" dirty="0"/>
              <a:t>Новое Устье посёлок </a:t>
            </a:r>
            <a:endParaRPr lang="ru-RU" dirty="0" smtClean="0"/>
          </a:p>
          <a:p>
            <a:r>
              <a:rPr lang="ru-RU" dirty="0" smtClean="0"/>
              <a:t>9 </a:t>
            </a:r>
            <a:r>
              <a:rPr lang="ru-RU" dirty="0" err="1"/>
              <a:t>Нядбаки</a:t>
            </a:r>
            <a:r>
              <a:rPr lang="ru-RU" dirty="0"/>
              <a:t> село </a:t>
            </a:r>
            <a:endParaRPr lang="ru-RU" dirty="0" smtClean="0"/>
          </a:p>
          <a:p>
            <a:r>
              <a:rPr lang="ru-RU" dirty="0" smtClean="0"/>
              <a:t>10 </a:t>
            </a:r>
            <a:r>
              <a:rPr lang="ru-RU" dirty="0"/>
              <a:t>Охотск рабочий посёлок </a:t>
            </a:r>
            <a:endParaRPr lang="ru-RU" dirty="0" smtClean="0"/>
          </a:p>
          <a:p>
            <a:r>
              <a:rPr lang="ru-RU" dirty="0" smtClean="0"/>
              <a:t>11 </a:t>
            </a:r>
            <a:r>
              <a:rPr lang="ru-RU" dirty="0"/>
              <a:t>Резиденция село </a:t>
            </a:r>
            <a:endParaRPr lang="ru-RU" dirty="0" smtClean="0"/>
          </a:p>
          <a:p>
            <a:r>
              <a:rPr lang="ru-RU" dirty="0" smtClean="0"/>
              <a:t>12 </a:t>
            </a:r>
            <a:r>
              <a:rPr lang="ru-RU" dirty="0" err="1"/>
              <a:t>Сельхозферма</a:t>
            </a:r>
            <a:r>
              <a:rPr lang="ru-RU" dirty="0"/>
              <a:t> посёлок </a:t>
            </a:r>
            <a:endParaRPr lang="ru-RU" dirty="0" smtClean="0"/>
          </a:p>
          <a:p>
            <a:r>
              <a:rPr lang="ru-RU" dirty="0" smtClean="0"/>
              <a:t>13 </a:t>
            </a:r>
            <a:r>
              <a:rPr lang="ru-RU" dirty="0" err="1"/>
              <a:t>Усчан</a:t>
            </a:r>
            <a:r>
              <a:rPr lang="ru-RU" dirty="0"/>
              <a:t> посёлок</a:t>
            </a:r>
          </a:p>
        </p:txBody>
      </p:sp>
      <p:pic>
        <p:nvPicPr>
          <p:cNvPr id="14338" name="Picture 2" descr="https://avatars.mds.yandex.net/i?id=7c12f191bb162859bfe7933057db805f4bf313b1-10836596-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050" y="2133600"/>
            <a:ext cx="3167047" cy="221206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Территория средней общеобразовательной школы Булгинского сельского поселения - 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525" y="4345663"/>
            <a:ext cx="3263083" cy="219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09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Район имени Полины Осипенко </a:t>
            </a:r>
          </a:p>
        </p:txBody>
      </p:sp>
      <p:sp>
        <p:nvSpPr>
          <p:cNvPr id="3" name="Объект 2"/>
          <p:cNvSpPr>
            <a:spLocks noGrp="1"/>
          </p:cNvSpPr>
          <p:nvPr>
            <p:ph idx="1"/>
          </p:nvPr>
        </p:nvSpPr>
        <p:spPr>
          <a:xfrm>
            <a:off x="3005750" y="1484391"/>
            <a:ext cx="8498862" cy="3777622"/>
          </a:xfrm>
        </p:spPr>
        <p:txBody>
          <a:bodyPr>
            <a:normAutofit/>
          </a:bodyPr>
          <a:lstStyle/>
          <a:p>
            <a:pPr algn="just"/>
            <a:r>
              <a:rPr lang="ru-RU" sz="1400" dirty="0">
                <a:latin typeface="Times New Roman" panose="02020603050405020304" pitchFamily="18" charset="0"/>
                <a:cs typeface="Times New Roman" panose="02020603050405020304" pitchFamily="18" charset="0"/>
              </a:rPr>
              <a:t>Район имени Полины Осипенко расположен в центральной части Хабаровского края. Территория района занимает площадь 34 970 км². Район граничит на севере — с </a:t>
            </a:r>
            <a:r>
              <a:rPr lang="ru-RU" sz="1400" dirty="0" err="1">
                <a:latin typeface="Times New Roman" panose="02020603050405020304" pitchFamily="18" charset="0"/>
                <a:cs typeface="Times New Roman" panose="02020603050405020304" pitchFamily="18" charset="0"/>
              </a:rPr>
              <a:t>Тугуро-Чумиканским</a:t>
            </a:r>
            <a:r>
              <a:rPr lang="ru-RU" sz="1400" dirty="0">
                <a:latin typeface="Times New Roman" panose="02020603050405020304" pitchFamily="18" charset="0"/>
                <a:cs typeface="Times New Roman" panose="02020603050405020304" pitchFamily="18" charset="0"/>
              </a:rPr>
              <a:t> районом, на востоке — с </a:t>
            </a:r>
            <a:r>
              <a:rPr lang="ru-RU" sz="1400" dirty="0" err="1">
                <a:latin typeface="Times New Roman" panose="02020603050405020304" pitchFamily="18" charset="0"/>
                <a:cs typeface="Times New Roman" panose="02020603050405020304" pitchFamily="18" charset="0"/>
              </a:rPr>
              <a:t>Ульчским</a:t>
            </a:r>
            <a:r>
              <a:rPr lang="ru-RU" sz="1400" dirty="0">
                <a:latin typeface="Times New Roman" panose="02020603050405020304" pitchFamily="18" charset="0"/>
                <a:cs typeface="Times New Roman" panose="02020603050405020304" pitchFamily="18" charset="0"/>
              </a:rPr>
              <a:t> районом, на юге — с Солнечным районом, на юго-западе — с </a:t>
            </a:r>
            <a:r>
              <a:rPr lang="ru-RU" sz="1400" dirty="0" err="1">
                <a:latin typeface="Times New Roman" panose="02020603050405020304" pitchFamily="18" charset="0"/>
                <a:cs typeface="Times New Roman" panose="02020603050405020304" pitchFamily="18" charset="0"/>
              </a:rPr>
              <a:t>Верхнебуреинским</a:t>
            </a:r>
            <a:r>
              <a:rPr lang="ru-RU" sz="1400" dirty="0">
                <a:latin typeface="Times New Roman" panose="02020603050405020304" pitchFamily="18" charset="0"/>
                <a:cs typeface="Times New Roman" panose="02020603050405020304" pitchFamily="18" charset="0"/>
              </a:rPr>
              <a:t> районом Хабаровского края, на западе — с Амурской областью. </a:t>
            </a:r>
          </a:p>
        </p:txBody>
      </p:sp>
      <p:pic>
        <p:nvPicPr>
          <p:cNvPr id="4" name="Рисунок 3"/>
          <p:cNvPicPr>
            <a:picLocks noChangeAspect="1"/>
          </p:cNvPicPr>
          <p:nvPr/>
        </p:nvPicPr>
        <p:blipFill>
          <a:blip r:embed="rId2"/>
          <a:stretch>
            <a:fillRect/>
          </a:stretch>
        </p:blipFill>
        <p:spPr>
          <a:xfrm>
            <a:off x="932271" y="1484391"/>
            <a:ext cx="2143125" cy="4925462"/>
          </a:xfrm>
          <a:prstGeom prst="rect">
            <a:avLst/>
          </a:prstGeom>
        </p:spPr>
      </p:pic>
      <p:pic>
        <p:nvPicPr>
          <p:cNvPr id="15362" name="Picture 2" descr="https://avatars.mds.yandex.net/i?id=7b7e417d200715912644e36aa3751708898e4866-1127039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221" y="2602477"/>
            <a:ext cx="3949216" cy="38073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avatars.mds.yandex.net/i?id=19d261944f73a69e85ba66b0abf2ae8c78eeeb45-12319474-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205" y="2602477"/>
            <a:ext cx="4067175" cy="380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8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Герб района имени Полины Осипенко</a:t>
            </a:r>
          </a:p>
        </p:txBody>
      </p:sp>
      <p:sp>
        <p:nvSpPr>
          <p:cNvPr id="3" name="Объект 2"/>
          <p:cNvSpPr>
            <a:spLocks noGrp="1"/>
          </p:cNvSpPr>
          <p:nvPr>
            <p:ph idx="1"/>
          </p:nvPr>
        </p:nvSpPr>
        <p:spPr>
          <a:xfrm>
            <a:off x="1176950" y="1837852"/>
            <a:ext cx="10110379" cy="3777622"/>
          </a:xfrm>
        </p:spPr>
        <p:txBody>
          <a:bodyPr>
            <a:normAutofit/>
          </a:bodyPr>
          <a:lstStyle/>
          <a:p>
            <a:pPr algn="just"/>
            <a:r>
              <a:rPr lang="ru-RU" sz="1400" dirty="0">
                <a:latin typeface="Times New Roman" panose="02020603050405020304" pitchFamily="18" charset="0"/>
                <a:cs typeface="Times New Roman" panose="02020603050405020304" pitchFamily="18" charset="0"/>
              </a:rPr>
              <a:t>«В лазоревом поле золотой </a:t>
            </a:r>
            <a:r>
              <a:rPr lang="ru-RU" sz="1400" dirty="0" err="1">
                <a:latin typeface="Times New Roman" panose="02020603050405020304" pitchFamily="18" charset="0"/>
                <a:cs typeface="Times New Roman" panose="02020603050405020304" pitchFamily="18" charset="0"/>
              </a:rPr>
              <a:t>безант</a:t>
            </a:r>
            <a:r>
              <a:rPr lang="ru-RU" sz="1400" dirty="0">
                <a:latin typeface="Times New Roman" panose="02020603050405020304" pitchFamily="18" charset="0"/>
                <a:cs typeface="Times New Roman" panose="02020603050405020304" pitchFamily="18" charset="0"/>
              </a:rPr>
              <a:t>, обременённый выходящей слева половиной зелёной ели и подле неё чёрным идущим соболем настороже; диск сопровождён в правом верхнем углу положенной косвенно справа червлёной звездой о пяти лучах, тонко окаймлённой золотом, а внизу двумя серебряными </a:t>
            </a:r>
            <a:r>
              <a:rPr lang="ru-RU" sz="1400" dirty="0" err="1">
                <a:latin typeface="Times New Roman" panose="02020603050405020304" pitchFamily="18" charset="0"/>
                <a:cs typeface="Times New Roman" panose="02020603050405020304" pitchFamily="18" charset="0"/>
              </a:rPr>
              <a:t>сообращёнными</a:t>
            </a:r>
            <a:r>
              <a:rPr lang="ru-RU" sz="1400" dirty="0">
                <a:latin typeface="Times New Roman" panose="02020603050405020304" pitchFamily="18" charset="0"/>
                <a:cs typeface="Times New Roman" panose="02020603050405020304" pitchFamily="18" charset="0"/>
              </a:rPr>
              <a:t> рыбами, выгнутыми сообразно </a:t>
            </a:r>
            <a:r>
              <a:rPr lang="ru-RU" sz="1400" dirty="0" err="1">
                <a:latin typeface="Times New Roman" panose="02020603050405020304" pitchFamily="18" charset="0"/>
                <a:cs typeface="Times New Roman" panose="02020603050405020304" pitchFamily="18" charset="0"/>
              </a:rPr>
              <a:t>безанту</a:t>
            </a:r>
            <a:r>
              <a:rPr lang="ru-RU" sz="1400" dirty="0">
                <a:latin typeface="Times New Roman" panose="02020603050405020304" pitchFamily="18" charset="0"/>
                <a:cs typeface="Times New Roman" panose="02020603050405020304" pitchFamily="18" charset="0"/>
              </a:rPr>
              <a:t>». Герб языком символов и аллегорий отражает исторические, природные и экономические особенности района. Символика звезды в гербе многозначна: — район носит имя лётчицы Полины Осипенко — Героя Советского Союза; — летящая звезда — символ полёта, движения вперёд аллегорически указывает на беспосадочный перелёт Москва — Дальний Восток на самолёте «Родина», совершённый Полиной Осипенко совместно с Валентиной </a:t>
            </a:r>
            <a:r>
              <a:rPr lang="ru-RU" sz="1400" dirty="0" err="1">
                <a:latin typeface="Times New Roman" panose="02020603050405020304" pitchFamily="18" charset="0"/>
                <a:cs typeface="Times New Roman" panose="02020603050405020304" pitchFamily="18" charset="0"/>
              </a:rPr>
              <a:t>Гризодубовой</a:t>
            </a:r>
            <a:r>
              <a:rPr lang="ru-RU" sz="1400" dirty="0">
                <a:latin typeface="Times New Roman" panose="02020603050405020304" pitchFamily="18" charset="0"/>
                <a:cs typeface="Times New Roman" panose="02020603050405020304" pitchFamily="18" charset="0"/>
              </a:rPr>
              <a:t> и Мариной Расковой. Золотой круг (</a:t>
            </a:r>
            <a:r>
              <a:rPr lang="ru-RU" sz="1400" dirty="0" err="1">
                <a:latin typeface="Times New Roman" panose="02020603050405020304" pitchFamily="18" charset="0"/>
                <a:cs typeface="Times New Roman" panose="02020603050405020304" pitchFamily="18" charset="0"/>
              </a:rPr>
              <a:t>безант</a:t>
            </a:r>
            <a:r>
              <a:rPr lang="ru-RU" sz="1400" dirty="0">
                <a:latin typeface="Times New Roman" panose="02020603050405020304" pitchFamily="18" charset="0"/>
                <a:cs typeface="Times New Roman" panose="02020603050405020304" pitchFamily="18" charset="0"/>
              </a:rPr>
              <a:t>) указывает на добычу золота, ведущуюся на территории района. Изображения ели, соболя и дальневосточного лосося символизируют природные богатства района. Золото в геральдике — символ богатства, уважения, стабильности, интеллекта. Серебро — символ чистоты, благородства, мира и взаимопонимания. Лазурь (синий, голубой цвет) в геральдике — символ чести, славы, преданности, истины, красоты и добродетели. Зелёный цвет — символ природы, здоровья, жизненного роста. Чёрный цвет символизирует мудрость, покой, скромность, вечность бытия. Червлёный (красный) цвет — символ труда, мужества, силы, красоты.</a:t>
            </a:r>
          </a:p>
        </p:txBody>
      </p:sp>
      <p:pic>
        <p:nvPicPr>
          <p:cNvPr id="4" name="Рисунок 3"/>
          <p:cNvPicPr>
            <a:picLocks noChangeAspect="1"/>
          </p:cNvPicPr>
          <p:nvPr/>
        </p:nvPicPr>
        <p:blipFill>
          <a:blip r:embed="rId2"/>
          <a:stretch>
            <a:fillRect/>
          </a:stretch>
        </p:blipFill>
        <p:spPr>
          <a:xfrm>
            <a:off x="9949759" y="207757"/>
            <a:ext cx="1554854" cy="1630095"/>
          </a:xfrm>
          <a:prstGeom prst="rect">
            <a:avLst/>
          </a:prstGeom>
        </p:spPr>
      </p:pic>
    </p:spTree>
    <p:extLst>
      <p:ext uri="{BB962C8B-B14F-4D97-AF65-F5344CB8AC3E}">
        <p14:creationId xmlns:p14="http://schemas.microsoft.com/office/powerpoint/2010/main" val="3368866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923" y="624110"/>
            <a:ext cx="9485689" cy="1280890"/>
          </a:xfrm>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a:t>
            </a:r>
            <a:r>
              <a:rPr lang="ru-RU" sz="1800" b="1" dirty="0" smtClean="0">
                <a:latin typeface="Times New Roman" panose="02020603050405020304" pitchFamily="18" charset="0"/>
                <a:cs typeface="Times New Roman" panose="02020603050405020304" pitchFamily="18" charset="0"/>
              </a:rPr>
              <a:t>устройство</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село имени Полины Осипенко</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муниципальный район входят 5 муниципальных образований нижнего уровня со статусом сельских поселений, а также 1 межселенная территория без какого-либо статуса муниципального образования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районе имени Полины Осипенко 16 населённых пунктов</a:t>
            </a:r>
          </a:p>
        </p:txBody>
      </p:sp>
      <p:sp>
        <p:nvSpPr>
          <p:cNvPr id="3" name="Объект 2"/>
          <p:cNvSpPr>
            <a:spLocks noGrp="1"/>
          </p:cNvSpPr>
          <p:nvPr>
            <p:ph idx="1"/>
          </p:nvPr>
        </p:nvSpPr>
        <p:spPr>
          <a:xfrm>
            <a:off x="2091350" y="2133600"/>
            <a:ext cx="9413262" cy="3777622"/>
          </a:xfrm>
        </p:spPr>
        <p:txBody>
          <a:bodyPr numCol="2">
            <a:normAutofit/>
          </a:bodyPr>
          <a:lstStyle/>
          <a:p>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Бриакан</a:t>
            </a:r>
            <a:r>
              <a:rPr lang="ru-RU" sz="1600" dirty="0">
                <a:latin typeface="Times New Roman" panose="02020603050405020304" pitchFamily="18" charset="0"/>
                <a:cs typeface="Times New Roman" panose="02020603050405020304" pitchFamily="18" charset="0"/>
              </a:rPr>
              <a:t>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Весёлая Горка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3 </a:t>
            </a:r>
            <a:r>
              <a:rPr lang="ru-RU" sz="1600" dirty="0">
                <a:latin typeface="Times New Roman" panose="02020603050405020304" pitchFamily="18" charset="0"/>
                <a:cs typeface="Times New Roman" panose="02020603050405020304" pitchFamily="18" charset="0"/>
              </a:rPr>
              <a:t>Владимировка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4 Главный Стан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5 </a:t>
            </a:r>
            <a:r>
              <a:rPr lang="ru-RU" sz="1600" dirty="0" err="1">
                <a:latin typeface="Times New Roman" panose="02020603050405020304" pitchFamily="18" charset="0"/>
                <a:cs typeface="Times New Roman" panose="02020603050405020304" pitchFamily="18" charset="0"/>
              </a:rPr>
              <a:t>Гуга</a:t>
            </a:r>
            <a:r>
              <a:rPr lang="ru-RU" sz="1600" dirty="0">
                <a:latin typeface="Times New Roman" panose="02020603050405020304" pitchFamily="18" charset="0"/>
                <a:cs typeface="Times New Roman" panose="02020603050405020304" pitchFamily="18" charset="0"/>
              </a:rPr>
              <a:t>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6 </a:t>
            </a:r>
            <a:r>
              <a:rPr lang="ru-RU" sz="1600" dirty="0">
                <a:latin typeface="Times New Roman" panose="02020603050405020304" pitchFamily="18" charset="0"/>
                <a:cs typeface="Times New Roman" panose="02020603050405020304" pitchFamily="18" charset="0"/>
              </a:rPr>
              <a:t>Каменка гидрологический пост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7 </a:t>
            </a:r>
            <a:r>
              <a:rPr lang="ru-RU" sz="1600" dirty="0" err="1">
                <a:latin typeface="Times New Roman" panose="02020603050405020304" pitchFamily="18" charset="0"/>
                <a:cs typeface="Times New Roman" panose="02020603050405020304" pitchFamily="18" charset="0"/>
              </a:rPr>
              <a:t>Князево</a:t>
            </a:r>
            <a:r>
              <a:rPr lang="ru-RU" sz="1600" dirty="0">
                <a:latin typeface="Times New Roman" panose="02020603050405020304" pitchFamily="18" charset="0"/>
                <a:cs typeface="Times New Roman" panose="02020603050405020304" pitchFamily="18" charset="0"/>
              </a:rPr>
              <a:t>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8 </a:t>
            </a:r>
            <a:r>
              <a:rPr lang="ru-RU" sz="1600" dirty="0" err="1">
                <a:latin typeface="Times New Roman" panose="02020603050405020304" pitchFamily="18" charset="0"/>
                <a:cs typeface="Times New Roman" panose="02020603050405020304" pitchFamily="18" charset="0"/>
              </a:rPr>
              <a:t>Ниланкан</a:t>
            </a:r>
            <a:r>
              <a:rPr lang="ru-RU" sz="1600" dirty="0">
                <a:latin typeface="Times New Roman" panose="02020603050405020304" pitchFamily="18" charset="0"/>
                <a:cs typeface="Times New Roman" panose="02020603050405020304" pitchFamily="18" charset="0"/>
              </a:rPr>
              <a:t> контрольный пункт связи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9 </a:t>
            </a:r>
            <a:r>
              <a:rPr lang="ru-RU" sz="1600" dirty="0" err="1">
                <a:latin typeface="Times New Roman" panose="02020603050405020304" pitchFamily="18" charset="0"/>
                <a:cs typeface="Times New Roman" panose="02020603050405020304" pitchFamily="18" charset="0"/>
              </a:rPr>
              <a:t>Обхорошее</a:t>
            </a:r>
            <a:r>
              <a:rPr lang="ru-RU" sz="1600" dirty="0">
                <a:latin typeface="Times New Roman" panose="02020603050405020304" pitchFamily="18" charset="0"/>
                <a:cs typeface="Times New Roman" panose="02020603050405020304" pitchFamily="18" charset="0"/>
              </a:rPr>
              <a:t> гидрологический пост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10 </a:t>
            </a:r>
            <a:r>
              <a:rPr lang="ru-RU" sz="1600" dirty="0" err="1">
                <a:latin typeface="Times New Roman" panose="02020603050405020304" pitchFamily="18" charset="0"/>
                <a:cs typeface="Times New Roman" panose="02020603050405020304" pitchFamily="18" charset="0"/>
              </a:rPr>
              <a:t>Оглонги</a:t>
            </a:r>
            <a:r>
              <a:rPr lang="ru-RU" sz="1600" dirty="0">
                <a:latin typeface="Times New Roman" panose="02020603050405020304" pitchFamily="18" charset="0"/>
                <a:cs typeface="Times New Roman" panose="02020603050405020304" pitchFamily="18" charset="0"/>
              </a:rPr>
              <a:t>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11 </a:t>
            </a:r>
            <a:r>
              <a:rPr lang="ru-RU" sz="1600" dirty="0">
                <a:latin typeface="Times New Roman" panose="02020603050405020304" pitchFamily="18" charset="0"/>
                <a:cs typeface="Times New Roman" panose="02020603050405020304" pitchFamily="18" charset="0"/>
              </a:rPr>
              <a:t>Октябрьский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12 </a:t>
            </a:r>
            <a:r>
              <a:rPr lang="ru-RU" sz="1600" dirty="0">
                <a:latin typeface="Times New Roman" panose="02020603050405020304" pitchFamily="18" charset="0"/>
                <a:cs typeface="Times New Roman" panose="02020603050405020304" pitchFamily="18" charset="0"/>
              </a:rPr>
              <a:t>имени Полины Осипенко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13 </a:t>
            </a:r>
            <a:r>
              <a:rPr lang="ru-RU" sz="1600" dirty="0">
                <a:latin typeface="Times New Roman" panose="02020603050405020304" pitchFamily="18" charset="0"/>
                <a:cs typeface="Times New Roman" panose="02020603050405020304" pitchFamily="18" charset="0"/>
              </a:rPr>
              <a:t>Тимченко гидрологический пост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14 </a:t>
            </a:r>
            <a:r>
              <a:rPr lang="ru-RU" sz="1600" dirty="0" err="1">
                <a:latin typeface="Times New Roman" panose="02020603050405020304" pitchFamily="18" charset="0"/>
                <a:cs typeface="Times New Roman" panose="02020603050405020304" pitchFamily="18" charset="0"/>
              </a:rPr>
              <a:t>Удинск</a:t>
            </a:r>
            <a:r>
              <a:rPr lang="ru-RU" sz="1600" dirty="0">
                <a:latin typeface="Times New Roman" panose="02020603050405020304" pitchFamily="18" charset="0"/>
                <a:cs typeface="Times New Roman" panose="02020603050405020304" pitchFamily="18" charset="0"/>
              </a:rPr>
              <a:t> село ↘81[28] сельское поселение «Село </a:t>
            </a:r>
            <a:r>
              <a:rPr lang="ru-RU" sz="1600" dirty="0" err="1">
                <a:latin typeface="Times New Roman" panose="02020603050405020304" pitchFamily="18" charset="0"/>
                <a:cs typeface="Times New Roman" panose="02020603050405020304" pitchFamily="18" charset="0"/>
              </a:rPr>
              <a:t>Удинск</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15 </a:t>
            </a:r>
            <a:r>
              <a:rPr lang="ru-RU" sz="1600" dirty="0" err="1">
                <a:latin typeface="Times New Roman" panose="02020603050405020304" pitchFamily="18" charset="0"/>
                <a:cs typeface="Times New Roman" panose="02020603050405020304" pitchFamily="18" charset="0"/>
              </a:rPr>
              <a:t>Упагда</a:t>
            </a:r>
            <a:r>
              <a:rPr lang="ru-RU" sz="1600" dirty="0">
                <a:latin typeface="Times New Roman" panose="02020603050405020304" pitchFamily="18" charset="0"/>
                <a:cs typeface="Times New Roman" panose="02020603050405020304" pitchFamily="18" charset="0"/>
              </a:rPr>
              <a:t> гидрологический пост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16 </a:t>
            </a:r>
            <a:r>
              <a:rPr lang="ru-RU" sz="1600" dirty="0" err="1">
                <a:latin typeface="Times New Roman" panose="02020603050405020304" pitchFamily="18" charset="0"/>
                <a:cs typeface="Times New Roman" panose="02020603050405020304" pitchFamily="18" charset="0"/>
              </a:rPr>
              <a:t>Херпучи</a:t>
            </a:r>
            <a:r>
              <a:rPr lang="ru-RU" sz="1600" dirty="0">
                <a:latin typeface="Times New Roman" panose="02020603050405020304" pitchFamily="18" charset="0"/>
                <a:cs typeface="Times New Roman" panose="02020603050405020304" pitchFamily="18" charset="0"/>
              </a:rPr>
              <a:t> посёлок</a:t>
            </a:r>
          </a:p>
        </p:txBody>
      </p:sp>
      <p:pic>
        <p:nvPicPr>
          <p:cNvPr id="16386" name="Picture 2" descr="https://avatars.mds.yandex.net/i?id=e92e031cb30d49e7218136d52002a4605c7dc5c3-10137006-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09" y="4753068"/>
            <a:ext cx="4572000" cy="188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0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1113" y="363823"/>
            <a:ext cx="8911687" cy="1280890"/>
          </a:xfrm>
        </p:spPr>
        <p:txBody>
          <a:bodyPr/>
          <a:lstStyle/>
          <a:p>
            <a:r>
              <a:rPr lang="ru-RU" dirty="0"/>
              <a:t>Амурский район</a:t>
            </a:r>
          </a:p>
        </p:txBody>
      </p:sp>
      <p:sp>
        <p:nvSpPr>
          <p:cNvPr id="3" name="Объект 2"/>
          <p:cNvSpPr>
            <a:spLocks noGrp="1"/>
          </p:cNvSpPr>
          <p:nvPr>
            <p:ph idx="1"/>
          </p:nvPr>
        </p:nvSpPr>
        <p:spPr>
          <a:xfrm>
            <a:off x="4264182" y="1050201"/>
            <a:ext cx="7240430" cy="5055323"/>
          </a:xfrm>
        </p:spPr>
        <p:txBody>
          <a:bodyPr>
            <a:noAutofit/>
          </a:bodyPr>
          <a:lstStyle/>
          <a:p>
            <a:pPr algn="just"/>
            <a:r>
              <a:rPr lang="ru-RU" sz="1400" dirty="0">
                <a:latin typeface="Times New Roman" panose="02020603050405020304" pitchFamily="18" charset="0"/>
                <a:cs typeface="Times New Roman" panose="02020603050405020304" pitchFamily="18" charset="0"/>
              </a:rPr>
              <a:t>Амурский район расположен в центральной части Хабаровского края. Общая площадь района — 16 678,58 км². На западе и юго-востоке район граничит с Хабаровским районом, на севере — с Комсомольским районом, на востоке — с Нанайским районом, на юге — с Еврейской автономной областью. </a:t>
            </a:r>
          </a:p>
        </p:txBody>
      </p:sp>
      <p:pic>
        <p:nvPicPr>
          <p:cNvPr id="4" name="Рисунок 3"/>
          <p:cNvPicPr>
            <a:picLocks noChangeAspect="1"/>
          </p:cNvPicPr>
          <p:nvPr/>
        </p:nvPicPr>
        <p:blipFill>
          <a:blip r:embed="rId2"/>
          <a:stretch>
            <a:fillRect/>
          </a:stretch>
        </p:blipFill>
        <p:spPr>
          <a:xfrm>
            <a:off x="1851113" y="1050202"/>
            <a:ext cx="2413069" cy="5142367"/>
          </a:xfrm>
          <a:prstGeom prst="rect">
            <a:avLst/>
          </a:prstGeom>
        </p:spPr>
      </p:pic>
      <p:pic>
        <p:nvPicPr>
          <p:cNvPr id="2050" name="Picture 2" descr="Город Амурск Хабаровского Края Фото -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147887"/>
            <a:ext cx="2835275" cy="1871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vatars.mds.yandex.net/i?id=5c6c0cb69e75df9f0021d83d4c16ccbc907bc52f-775528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2152650"/>
            <a:ext cx="28384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un9-77.userapi.com/impg/SZTkfa1VUKHr3EMLH_SW7mTBb-KameTkAQKgxQ/Pd333TwIkSA.jpg?size=604x340&amp;quality=96&amp;sign=7b8dc2938515d54899f99a92cae07af1&amp;type=alb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49" y="4210049"/>
            <a:ext cx="28479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vatars.mds.yandex.net/i?id=f9000887d0dedd60f035efb368fede16111dab2c-12523274-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6302" y="4174261"/>
            <a:ext cx="2838448"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11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Советско-Гаванский район</a:t>
            </a:r>
          </a:p>
        </p:txBody>
      </p:sp>
      <p:sp>
        <p:nvSpPr>
          <p:cNvPr id="3" name="Объект 2"/>
          <p:cNvSpPr>
            <a:spLocks noGrp="1"/>
          </p:cNvSpPr>
          <p:nvPr>
            <p:ph idx="1"/>
          </p:nvPr>
        </p:nvSpPr>
        <p:spPr>
          <a:xfrm>
            <a:off x="3238358" y="1474488"/>
            <a:ext cx="8266254" cy="3777622"/>
          </a:xfrm>
        </p:spPr>
        <p:txBody>
          <a:bodyPr>
            <a:normAutofit/>
          </a:bodyPr>
          <a:lstStyle/>
          <a:p>
            <a:pPr algn="just"/>
            <a:r>
              <a:rPr lang="ru-RU" sz="1400" dirty="0">
                <a:latin typeface="Times New Roman" panose="02020603050405020304" pitchFamily="18" charset="0"/>
                <a:cs typeface="Times New Roman" panose="02020603050405020304" pitchFamily="18" charset="0"/>
              </a:rPr>
              <a:t>Район расположен на побережье Татарского пролива Японского моря. Практически всё население района компактно проживает на берегу залива Советская Гавань в северо-восточной части района, в городской агломерации; остальная территория района (кроме с. </a:t>
            </a:r>
            <a:r>
              <a:rPr lang="ru-RU" sz="1400" dirty="0" err="1">
                <a:latin typeface="Times New Roman" panose="02020603050405020304" pitchFamily="18" charset="0"/>
                <a:cs typeface="Times New Roman" panose="02020603050405020304" pitchFamily="18" charset="0"/>
              </a:rPr>
              <a:t>Гатка</a:t>
            </a:r>
            <a:r>
              <a:rPr lang="ru-RU" sz="1400" dirty="0">
                <a:latin typeface="Times New Roman" panose="02020603050405020304" pitchFamily="18" charset="0"/>
                <a:cs typeface="Times New Roman" panose="02020603050405020304" pitchFamily="18" charset="0"/>
              </a:rPr>
              <a:t>) не заселена (посёлки на побережье в настоящее время брошены). Площадь района — 15,6 тысяч км², что составляет 1,98 % территории Хабаровского края[11] . На севере Советско-Гаванский район граничит с </a:t>
            </a:r>
            <a:r>
              <a:rPr lang="ru-RU" sz="1400" dirty="0" err="1">
                <a:latin typeface="Times New Roman" panose="02020603050405020304" pitchFamily="18" charset="0"/>
                <a:cs typeface="Times New Roman" panose="02020603050405020304" pitchFamily="18" charset="0"/>
              </a:rPr>
              <a:t>Ванинским</a:t>
            </a:r>
            <a:r>
              <a:rPr lang="ru-RU" sz="1400" dirty="0">
                <a:latin typeface="Times New Roman" panose="02020603050405020304" pitchFamily="18" charset="0"/>
                <a:cs typeface="Times New Roman" panose="02020603050405020304" pitchFamily="18" charset="0"/>
              </a:rPr>
              <a:t> районом, на западе — с Нанайским районом (межрайонная граница проложена по водоразделу рек восток-запад, то есть по высочайшим вершинам гор), на юге — с </a:t>
            </a:r>
            <a:r>
              <a:rPr lang="ru-RU" sz="1400" dirty="0" err="1">
                <a:latin typeface="Times New Roman" panose="02020603050405020304" pitchFamily="18" charset="0"/>
                <a:cs typeface="Times New Roman" panose="02020603050405020304" pitchFamily="18" charset="0"/>
              </a:rPr>
              <a:t>Тернейским</a:t>
            </a:r>
            <a:r>
              <a:rPr lang="ru-RU" sz="1400" dirty="0">
                <a:latin typeface="Times New Roman" panose="02020603050405020304" pitchFamily="18" charset="0"/>
                <a:cs typeface="Times New Roman" panose="02020603050405020304" pitchFamily="18" charset="0"/>
              </a:rPr>
              <a:t> районом Приморского края. На востоке граница района проходит по побережью Татарского пролива, который отделяет его от острова Сахалин.</a:t>
            </a:r>
          </a:p>
        </p:txBody>
      </p:sp>
      <p:pic>
        <p:nvPicPr>
          <p:cNvPr id="4" name="Рисунок 3"/>
          <p:cNvPicPr>
            <a:picLocks noChangeAspect="1"/>
          </p:cNvPicPr>
          <p:nvPr/>
        </p:nvPicPr>
        <p:blipFill>
          <a:blip r:embed="rId2"/>
          <a:stretch>
            <a:fillRect/>
          </a:stretch>
        </p:blipFill>
        <p:spPr>
          <a:xfrm>
            <a:off x="995881" y="1461521"/>
            <a:ext cx="2242477" cy="4975493"/>
          </a:xfrm>
          <a:prstGeom prst="rect">
            <a:avLst/>
          </a:prstGeom>
        </p:spPr>
      </p:pic>
      <p:pic>
        <p:nvPicPr>
          <p:cNvPr id="17410" name="Picture 2" descr="https://avatars.mds.yandex.net/i?id=021a86be7e6a2833ff1391ab1764bb907333e172-522531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946" y="3682544"/>
            <a:ext cx="4081446" cy="275447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avatars.mds.yandex.net/i?id=46c995b83293f40a97ec5cc0faa01c7f540b23f6-1087081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578" y="3682544"/>
            <a:ext cx="3644096" cy="275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63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Герб Советско-Гаванского района</a:t>
            </a:r>
          </a:p>
        </p:txBody>
      </p:sp>
      <p:sp>
        <p:nvSpPr>
          <p:cNvPr id="3" name="Объект 2"/>
          <p:cNvSpPr>
            <a:spLocks noGrp="1"/>
          </p:cNvSpPr>
          <p:nvPr>
            <p:ph idx="1"/>
          </p:nvPr>
        </p:nvSpPr>
        <p:spPr>
          <a:xfrm>
            <a:off x="1195057" y="2133600"/>
            <a:ext cx="10309555" cy="3777622"/>
          </a:xfrm>
        </p:spPr>
        <p:txBody>
          <a:bodyPr>
            <a:normAutofit fontScale="92500" lnSpcReduction="20000"/>
          </a:bodyPr>
          <a:lstStyle/>
          <a:p>
            <a:pPr algn="just"/>
            <a:r>
              <a:rPr lang="ru-RU" dirty="0">
                <a:latin typeface="Times New Roman" panose="02020603050405020304" pitchFamily="18" charset="0"/>
                <a:cs typeface="Times New Roman" panose="02020603050405020304" pitchFamily="18" charset="0"/>
              </a:rPr>
              <a:t>Геральдическое описание (</a:t>
            </a:r>
            <a:r>
              <a:rPr lang="ru-RU" dirty="0" err="1">
                <a:latin typeface="Times New Roman" panose="02020603050405020304" pitchFamily="18" charset="0"/>
                <a:cs typeface="Times New Roman" panose="02020603050405020304" pitchFamily="18" charset="0"/>
              </a:rPr>
              <a:t>блазон</a:t>
            </a:r>
            <a:r>
              <a:rPr lang="ru-RU" dirty="0">
                <a:latin typeface="Times New Roman" panose="02020603050405020304" pitchFamily="18" charset="0"/>
                <a:cs typeface="Times New Roman" panose="02020603050405020304" pitchFamily="18" charset="0"/>
              </a:rPr>
              <a:t>) гласит: В лазоревом поле поверх золотого солнца (без изображения лица) — серебряный вилообразный крест, накрытый посередине червлёным парусником и сопровождённый в оконечности серебряной рыбой. Вилообразный крест в гербе Советско-Гаванского района аллегорически отражает: впадение </a:t>
            </a:r>
            <a:r>
              <a:rPr lang="ru-RU" dirty="0" err="1">
                <a:latin typeface="Times New Roman" panose="02020603050405020304" pitchFamily="18" charset="0"/>
                <a:cs typeface="Times New Roman" panose="02020603050405020304" pitchFamily="18" charset="0"/>
              </a:rPr>
              <a:t>Коппи</a:t>
            </a:r>
            <a:r>
              <a:rPr lang="ru-RU" dirty="0">
                <a:latin typeface="Times New Roman" panose="02020603050405020304" pitchFamily="18" charset="0"/>
                <a:cs typeface="Times New Roman" panose="02020603050405020304" pitchFamily="18" charset="0"/>
              </a:rPr>
              <a:t> (вертикальное плечо), пересекающей весь район, в Татарский пролив (два расходящихся плеча креста); три вида транспорта района: железнодорожный (с выходом на БАМ), автодорожный, связывающий район с краевым центром (автодорога Советская Гавань—Ванино—</a:t>
            </a:r>
            <a:r>
              <a:rPr lang="ru-RU" dirty="0" err="1">
                <a:latin typeface="Times New Roman" panose="02020603050405020304" pitchFamily="18" charset="0"/>
                <a:cs typeface="Times New Roman" panose="02020603050405020304" pitchFamily="18" charset="0"/>
              </a:rPr>
              <a:t>Лидога</a:t>
            </a:r>
            <a:r>
              <a:rPr lang="ru-RU" dirty="0">
                <a:latin typeface="Times New Roman" panose="02020603050405020304" pitchFamily="18" charset="0"/>
                <a:cs typeface="Times New Roman" panose="02020603050405020304" pitchFamily="18" charset="0"/>
              </a:rPr>
              <a:t>), и воздушный, связывающий район со всей страной и зарубежьем. Символика трехмачтового корабля с алыми парусами (символический образ легендарного фрегата «Паллада») многозначна: символ морского транспорта; символ романтики освоения богатств Дальнего Востока; символ сбывшихся надежд. символ связи района со своим административным центром (в гербе города — также парусник). Золотое солнце — символ созидающей силы, указывает на географическое положение района, как одного из самых восточных в стране, встречающих солнце одним из первых. Рыба символизирует богатство рыбной фауны района, в нерестовые речки которого заходят многие виды лососевых и других ценных пород рыб. Лазурь символ возвышенных устремлений, искренности, преданности, возрождения. Серебро — символ чистоты, открытости, божественной мудрости, примирения. Золото — символ высшей ценности, величия, великодушия, богатства, урожая. Красный цвет — символ мужества, жизнеутверждающей силы и красоты, праздника.</a:t>
            </a:r>
          </a:p>
        </p:txBody>
      </p:sp>
      <p:pic>
        <p:nvPicPr>
          <p:cNvPr id="4" name="Рисунок 3"/>
          <p:cNvPicPr>
            <a:picLocks noChangeAspect="1"/>
          </p:cNvPicPr>
          <p:nvPr/>
        </p:nvPicPr>
        <p:blipFill>
          <a:blip r:embed="rId2"/>
          <a:stretch>
            <a:fillRect/>
          </a:stretch>
        </p:blipFill>
        <p:spPr>
          <a:xfrm>
            <a:off x="9669101" y="298763"/>
            <a:ext cx="1835511" cy="1683945"/>
          </a:xfrm>
          <a:prstGeom prst="rect">
            <a:avLst/>
          </a:prstGeom>
        </p:spPr>
      </p:pic>
    </p:spTree>
    <p:extLst>
      <p:ext uri="{BB962C8B-B14F-4D97-AF65-F5344CB8AC3E}">
        <p14:creationId xmlns:p14="http://schemas.microsoft.com/office/powerpoint/2010/main" val="1987674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083" y="624110"/>
            <a:ext cx="9458529" cy="1280890"/>
          </a:xfrm>
        </p:spPr>
        <p:txBody>
          <a:bodyPr>
            <a:noAutofit/>
          </a:bodyPr>
          <a:lstStyle/>
          <a:p>
            <a:r>
              <a:rPr lang="ru-RU" sz="1600" b="1" dirty="0" err="1">
                <a:latin typeface="Times New Roman" panose="02020603050405020304" pitchFamily="18" charset="0"/>
                <a:cs typeface="Times New Roman" panose="02020603050405020304" pitchFamily="18" charset="0"/>
              </a:rPr>
              <a:t>Муниципально</a:t>
            </a:r>
            <a:r>
              <a:rPr lang="ru-RU" sz="1600" b="1" dirty="0">
                <a:latin typeface="Times New Roman" panose="02020603050405020304" pitchFamily="18" charset="0"/>
                <a:cs typeface="Times New Roman" panose="02020603050405020304" pitchFamily="18" charset="0"/>
              </a:rPr>
              <a:t>-территориальное устройство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Административный центр </a:t>
            </a:r>
            <a:r>
              <a:rPr lang="ru-RU" sz="1600" dirty="0" smtClean="0">
                <a:latin typeface="Times New Roman" panose="02020603050405020304" pitchFamily="18" charset="0"/>
                <a:cs typeface="Times New Roman" panose="02020603050405020304" pitchFamily="18" charset="0"/>
              </a:rPr>
              <a:t>района -  город Советская Гавань</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Советско-Гаванский муниципальный район входят 5 муниципальных образований нижнего уровня, в том числе 4 городских и 1 сельское поселение, а также 1 межселенная территория без статуса муниципального </a:t>
            </a:r>
            <a:r>
              <a:rPr lang="ru-RU" sz="1600" dirty="0" smtClean="0">
                <a:latin typeface="Times New Roman" panose="02020603050405020304" pitchFamily="18" charset="0"/>
                <a:cs typeface="Times New Roman" panose="02020603050405020304" pitchFamily="18" charset="0"/>
              </a:rPr>
              <a:t>образования</a:t>
            </a:r>
            <a:br>
              <a:rPr lang="ru-RU" sz="1600"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Населённые пункты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Советско-Гаванском районе 9 населённых пунктов, в том числе 4 городских (из которых 3 рабочих посёлка (</a:t>
            </a:r>
            <a:r>
              <a:rPr lang="ru-RU" sz="1600" dirty="0" err="1">
                <a:latin typeface="Times New Roman" panose="02020603050405020304" pitchFamily="18" charset="0"/>
                <a:cs typeface="Times New Roman" panose="02020603050405020304" pitchFamily="18" charset="0"/>
              </a:rPr>
              <a:t>пгт</a:t>
            </a:r>
            <a:r>
              <a:rPr lang="ru-RU" sz="1600" dirty="0">
                <a:latin typeface="Times New Roman" panose="02020603050405020304" pitchFamily="18" charset="0"/>
                <a:cs typeface="Times New Roman" panose="02020603050405020304" pitchFamily="18" charset="0"/>
              </a:rPr>
              <a:t>) и 1 город) и 5 сельских</a:t>
            </a:r>
          </a:p>
        </p:txBody>
      </p:sp>
      <p:sp>
        <p:nvSpPr>
          <p:cNvPr id="3" name="Объект 2"/>
          <p:cNvSpPr>
            <a:spLocks noGrp="1"/>
          </p:cNvSpPr>
          <p:nvPr>
            <p:ph idx="1"/>
          </p:nvPr>
        </p:nvSpPr>
        <p:spPr>
          <a:xfrm>
            <a:off x="2118511" y="2652664"/>
            <a:ext cx="9386101" cy="3430573"/>
          </a:xfrm>
        </p:spPr>
        <p:txBody>
          <a:bodyPr>
            <a:normAutofit/>
          </a:bodyPr>
          <a:lstStyle/>
          <a:p>
            <a:r>
              <a:rPr lang="ru-RU" sz="1600" dirty="0"/>
              <a:t>1 Советская Гавань город </a:t>
            </a:r>
            <a:endParaRPr lang="ru-RU" sz="1600" dirty="0" smtClean="0"/>
          </a:p>
          <a:p>
            <a:r>
              <a:rPr lang="ru-RU" sz="1600" dirty="0" smtClean="0"/>
              <a:t> </a:t>
            </a:r>
            <a:r>
              <a:rPr lang="ru-RU" sz="1600" dirty="0"/>
              <a:t>2 Заветы Ильича рабочий посёлок </a:t>
            </a:r>
            <a:endParaRPr lang="ru-RU" sz="1600" dirty="0" smtClean="0"/>
          </a:p>
          <a:p>
            <a:r>
              <a:rPr lang="ru-RU" sz="1600" dirty="0" smtClean="0"/>
              <a:t>3 </a:t>
            </a:r>
            <a:r>
              <a:rPr lang="ru-RU" sz="1600" dirty="0"/>
              <a:t>Лососина рабочий посёлок </a:t>
            </a:r>
            <a:r>
              <a:rPr lang="ru-RU" sz="1600" dirty="0" smtClean="0"/>
              <a:t>↘</a:t>
            </a:r>
          </a:p>
          <a:p>
            <a:r>
              <a:rPr lang="ru-RU" sz="1600" dirty="0" smtClean="0"/>
              <a:t>4 </a:t>
            </a:r>
            <a:r>
              <a:rPr lang="ru-RU" sz="1600" dirty="0"/>
              <a:t>Майский рабочий посёлок </a:t>
            </a:r>
            <a:endParaRPr lang="ru-RU" sz="1600" dirty="0" smtClean="0"/>
          </a:p>
          <a:p>
            <a:r>
              <a:rPr lang="ru-RU" sz="1600" dirty="0" smtClean="0"/>
              <a:t>5 </a:t>
            </a:r>
            <a:r>
              <a:rPr lang="ru-RU" sz="1600" dirty="0" err="1"/>
              <a:t>Гатка</a:t>
            </a:r>
            <a:r>
              <a:rPr lang="ru-RU" sz="1600" dirty="0"/>
              <a:t> посёлок </a:t>
            </a:r>
            <a:endParaRPr lang="ru-RU" sz="1600" dirty="0" smtClean="0"/>
          </a:p>
          <a:p>
            <a:r>
              <a:rPr lang="ru-RU" sz="1600" dirty="0" smtClean="0"/>
              <a:t>6 </a:t>
            </a:r>
            <a:r>
              <a:rPr lang="ru-RU" sz="1600" dirty="0" err="1"/>
              <a:t>Гроссевичи</a:t>
            </a:r>
            <a:r>
              <a:rPr lang="ru-RU" sz="1600" dirty="0"/>
              <a:t> село </a:t>
            </a:r>
            <a:endParaRPr lang="ru-RU" sz="1600" dirty="0" smtClean="0"/>
          </a:p>
          <a:p>
            <a:r>
              <a:rPr lang="ru-RU" sz="1600" dirty="0" smtClean="0"/>
              <a:t>7 </a:t>
            </a:r>
            <a:r>
              <a:rPr lang="ru-RU" sz="1600" dirty="0" err="1"/>
              <a:t>Иннокентьевский</a:t>
            </a:r>
            <a:r>
              <a:rPr lang="ru-RU" sz="1600" dirty="0"/>
              <a:t> посёлок </a:t>
            </a:r>
            <a:endParaRPr lang="ru-RU" sz="1600" dirty="0" smtClean="0"/>
          </a:p>
          <a:p>
            <a:r>
              <a:rPr lang="ru-RU" sz="1600" dirty="0" smtClean="0"/>
              <a:t>8 </a:t>
            </a:r>
            <a:r>
              <a:rPr lang="ru-RU" sz="1600" dirty="0" err="1"/>
              <a:t>Коппи</a:t>
            </a:r>
            <a:r>
              <a:rPr lang="ru-RU" sz="1600" dirty="0"/>
              <a:t> посёлок </a:t>
            </a:r>
            <a:endParaRPr lang="ru-RU" sz="1600" dirty="0" smtClean="0"/>
          </a:p>
          <a:p>
            <a:r>
              <a:rPr lang="ru-RU" sz="1600" dirty="0" smtClean="0"/>
              <a:t>9 </a:t>
            </a:r>
            <a:r>
              <a:rPr lang="ru-RU" sz="1600" dirty="0"/>
              <a:t>Нельма посёлок</a:t>
            </a:r>
          </a:p>
        </p:txBody>
      </p:sp>
      <p:pic>
        <p:nvPicPr>
          <p:cNvPr id="18434" name="Picture 2" descr="https://avatars.mds.yandex.net/i?id=289398967e50a841ef546ab224f40518e7835066-1060870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517" y="2179669"/>
            <a:ext cx="5089714" cy="21841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Магазины В Заветах Ильича Хабаровский Край - Letsgoshop.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avatars.mds.yandex.net/i?id=c314c84d3111ca7bc3af5d051f779cd4ceea80ef-10637298-images-thumbs&amp;n=1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444" name="Picture 12" descr="https://avatars.mds.yandex.net/i?id=c314c84d3111ca7bc3af5d051f779cd4ceea80ef-1063729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517" y="4472412"/>
            <a:ext cx="5089713" cy="215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61070"/>
          </a:xfrm>
        </p:spPr>
        <p:txBody>
          <a:bodyPr/>
          <a:lstStyle/>
          <a:p>
            <a:r>
              <a:rPr lang="ru-RU" dirty="0"/>
              <a:t>Солнечный район </a:t>
            </a:r>
          </a:p>
        </p:txBody>
      </p:sp>
      <p:sp>
        <p:nvSpPr>
          <p:cNvPr id="3" name="Объект 2"/>
          <p:cNvSpPr>
            <a:spLocks noGrp="1"/>
          </p:cNvSpPr>
          <p:nvPr>
            <p:ph idx="1"/>
          </p:nvPr>
        </p:nvSpPr>
        <p:spPr>
          <a:xfrm>
            <a:off x="3404103" y="1566250"/>
            <a:ext cx="7910386" cy="4897924"/>
          </a:xfrm>
        </p:spPr>
        <p:txBody>
          <a:bodyPr>
            <a:normAutofit/>
          </a:bodyPr>
          <a:lstStyle/>
          <a:p>
            <a:pPr algn="just"/>
            <a:r>
              <a:rPr lang="ru-RU" sz="1600" dirty="0">
                <a:latin typeface="Times New Roman" panose="02020603050405020304" pitchFamily="18" charset="0"/>
                <a:cs typeface="Times New Roman" panose="02020603050405020304" pitchFamily="18" charset="0"/>
              </a:rPr>
              <a:t>Солнечный район расположен в центральной части края на левом берегу Амура, в долинах рек </a:t>
            </a:r>
            <a:r>
              <a:rPr lang="ru-RU" sz="1600" dirty="0" err="1">
                <a:latin typeface="Times New Roman" panose="02020603050405020304" pitchFamily="18" charset="0"/>
                <a:cs typeface="Times New Roman" panose="02020603050405020304" pitchFamily="18" charset="0"/>
              </a:rPr>
              <a:t>Амгунь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Эвур</a:t>
            </a:r>
            <a:r>
              <a:rPr lang="ru-RU" sz="1600" dirty="0">
                <a:latin typeface="Times New Roman" panose="02020603050405020304" pitchFamily="18" charset="0"/>
                <a:cs typeface="Times New Roman" panose="02020603050405020304" pitchFamily="18" charset="0"/>
              </a:rPr>
              <a:t> и Горин. Район граничит на севере — с районом имени Полины Осипенко, на северо-востоке — с </a:t>
            </a:r>
            <a:r>
              <a:rPr lang="ru-RU" sz="1600" dirty="0" err="1">
                <a:latin typeface="Times New Roman" panose="02020603050405020304" pitchFamily="18" charset="0"/>
                <a:cs typeface="Times New Roman" panose="02020603050405020304" pitchFamily="18" charset="0"/>
              </a:rPr>
              <a:t>Ульчским</a:t>
            </a:r>
            <a:r>
              <a:rPr lang="ru-RU" sz="1600" dirty="0">
                <a:latin typeface="Times New Roman" panose="02020603050405020304" pitchFamily="18" charset="0"/>
                <a:cs typeface="Times New Roman" panose="02020603050405020304" pitchFamily="18" charset="0"/>
              </a:rPr>
              <a:t>, Комсомольским районами, на юге — с Амурским, Хабаровским, на северо-западе — с </a:t>
            </a:r>
            <a:r>
              <a:rPr lang="ru-RU" sz="1600" dirty="0" err="1">
                <a:latin typeface="Times New Roman" panose="02020603050405020304" pitchFamily="18" charset="0"/>
                <a:cs typeface="Times New Roman" panose="02020603050405020304" pitchFamily="18" charset="0"/>
              </a:rPr>
              <a:t>Верхнебуреинским</a:t>
            </a:r>
            <a:r>
              <a:rPr lang="ru-RU" sz="1600" dirty="0">
                <a:latin typeface="Times New Roman" panose="02020603050405020304" pitchFamily="18" charset="0"/>
                <a:cs typeface="Times New Roman" panose="02020603050405020304" pitchFamily="18" charset="0"/>
              </a:rPr>
              <a:t> районами.</a:t>
            </a:r>
          </a:p>
        </p:txBody>
      </p:sp>
      <p:pic>
        <p:nvPicPr>
          <p:cNvPr id="4" name="Рисунок 3"/>
          <p:cNvPicPr>
            <a:picLocks noChangeAspect="1"/>
          </p:cNvPicPr>
          <p:nvPr/>
        </p:nvPicPr>
        <p:blipFill>
          <a:blip r:embed="rId2"/>
          <a:stretch>
            <a:fillRect/>
          </a:stretch>
        </p:blipFill>
        <p:spPr>
          <a:xfrm>
            <a:off x="1041149" y="1566250"/>
            <a:ext cx="2172831" cy="4897924"/>
          </a:xfrm>
          <a:prstGeom prst="rect">
            <a:avLst/>
          </a:prstGeom>
        </p:spPr>
      </p:pic>
      <p:pic>
        <p:nvPicPr>
          <p:cNvPr id="1026" name="Picture 2" descr="https://avatars.mds.yandex.net/i?id=efb789754f9ddb4784d245bbc5aa35ca9a57d094-525124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02" y="3036021"/>
            <a:ext cx="3965257" cy="3428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d1894c060f7993def52db55bc2d539b71f8cb90f-1232515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787" y="3036021"/>
            <a:ext cx="4289122" cy="34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72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33910"/>
          </a:xfrm>
        </p:spPr>
        <p:txBody>
          <a:bodyPr>
            <a:normAutofit/>
          </a:bodyPr>
          <a:lstStyle/>
          <a:p>
            <a:r>
              <a:rPr lang="ru-RU" sz="2800" dirty="0">
                <a:latin typeface="Times New Roman" panose="02020603050405020304" pitchFamily="18" charset="0"/>
                <a:cs typeface="Times New Roman" panose="02020603050405020304" pitchFamily="18" charset="0"/>
              </a:rPr>
              <a:t>Герб Солнечного района</a:t>
            </a:r>
          </a:p>
        </p:txBody>
      </p:sp>
      <p:sp>
        <p:nvSpPr>
          <p:cNvPr id="3" name="Объект 2"/>
          <p:cNvSpPr>
            <a:spLocks noGrp="1"/>
          </p:cNvSpPr>
          <p:nvPr>
            <p:ph idx="1"/>
          </p:nvPr>
        </p:nvSpPr>
        <p:spPr>
          <a:xfrm>
            <a:off x="1158844" y="2133600"/>
            <a:ext cx="10345768" cy="3777622"/>
          </a:xfrm>
        </p:spPr>
        <p:txBody>
          <a:bodyPr>
            <a:normAutofit/>
          </a:bodyPr>
          <a:lstStyle/>
          <a:p>
            <a:pPr algn="just"/>
            <a:r>
              <a:rPr lang="ru-RU" sz="1400" dirty="0">
                <a:latin typeface="Times New Roman" panose="02020603050405020304" pitchFamily="18" charset="0"/>
                <a:cs typeface="Times New Roman" panose="02020603050405020304" pitchFamily="18" charset="0"/>
              </a:rPr>
              <a:t>«В червлёном (красном) поле золотое сияющее солнце, диск которого окаймлён в цвет поля и обременён лазоревым поясом, на котором поставлены четыре зеленых горы (сопки), уменьшающиеся влево; ниже пояса диск косо решетчатый, с серебряными просветами. Девиз „OCCASUM NESCIO“ („Не ведаю заката“) начертан золотыми литерами на червленой, подбитой золотом ленте». В гербе отражена легенда о районе </a:t>
            </a:r>
            <a:r>
              <a:rPr lang="ru-RU" sz="1400" dirty="0" err="1">
                <a:latin typeface="Times New Roman" panose="02020603050405020304" pitchFamily="18" charset="0"/>
                <a:cs typeface="Times New Roman" panose="02020603050405020304" pitchFamily="18" charset="0"/>
              </a:rPr>
              <a:t>Мяо</a:t>
            </a:r>
            <a:r>
              <a:rPr lang="ru-RU" sz="1400" dirty="0">
                <a:latin typeface="Times New Roman" panose="02020603050405020304" pitchFamily="18" charset="0"/>
                <a:cs typeface="Times New Roman" panose="02020603050405020304" pitchFamily="18" charset="0"/>
              </a:rPr>
              <a:t>-Чана — горном хребте, в отрогах которого расположены основные добывающие предприятия, ставшие градообразующими для поселков Солнечный и Горный, и сыгравшие огромную роль в создании Солнечного района. Эта легенда о долине и речке с названием «</a:t>
            </a:r>
            <a:r>
              <a:rPr lang="ru-RU" sz="1400" dirty="0" err="1">
                <a:latin typeface="Times New Roman" panose="02020603050405020304" pitchFamily="18" charset="0"/>
                <a:cs typeface="Times New Roman" panose="02020603050405020304" pitchFamily="18" charset="0"/>
              </a:rPr>
              <a:t>Халдоми</a:t>
            </a:r>
            <a:r>
              <a:rPr lang="ru-RU" sz="1400" dirty="0">
                <a:latin typeface="Times New Roman" panose="02020603050405020304" pitchFamily="18" charset="0"/>
                <a:cs typeface="Times New Roman" panose="02020603050405020304" pitchFamily="18" charset="0"/>
              </a:rPr>
              <a:t>», что с нанайского переводится как «сумка сокровищ». Оригинальный текст легенды не сохранился, поэтому пришлось реконструировать её на основе имеющихся сведений. Главная идея герба создавалась на следующем варианте легенды: "Летал бог над Землей и раскидывал горстями сокровища — распределял их по миру. Там кинет золото, там медь, там камни драгоценные. Летал так, летал, да устал сильно. А сумка еще тяжелая — много богатств в ней осталось, оттягивает ему руку. И когда пролетал он над горными хребтами, размахнулся сильно и швырнул свою сумку, со всеми оставшимися в ней сокровищами, вниз, в горы. Разлетелись сокровища по горам, заполнили их недра. И этот район </a:t>
            </a:r>
            <a:r>
              <a:rPr lang="ru-RU" sz="1400" dirty="0" err="1">
                <a:latin typeface="Times New Roman" panose="02020603050405020304" pitchFamily="18" charset="0"/>
                <a:cs typeface="Times New Roman" panose="02020603050405020304" pitchFamily="18" charset="0"/>
              </a:rPr>
              <a:t>Мяо</a:t>
            </a:r>
            <a:r>
              <a:rPr lang="ru-RU" sz="1400" dirty="0">
                <a:latin typeface="Times New Roman" panose="02020603050405020304" pitchFamily="18" charset="0"/>
                <a:cs typeface="Times New Roman" panose="02020603050405020304" pitchFamily="18" charset="0"/>
              </a:rPr>
              <a:t>-Чана так и называется «</a:t>
            </a:r>
            <a:r>
              <a:rPr lang="ru-RU" sz="1400" dirty="0" err="1">
                <a:latin typeface="Times New Roman" panose="02020603050405020304" pitchFamily="18" charset="0"/>
                <a:cs typeface="Times New Roman" panose="02020603050405020304" pitchFamily="18" charset="0"/>
              </a:rPr>
              <a:t>Халдоми</a:t>
            </a:r>
            <a:r>
              <a:rPr lang="ru-RU" sz="1400" dirty="0">
                <a:latin typeface="Times New Roman" panose="02020603050405020304" pitchFamily="18" charset="0"/>
                <a:cs typeface="Times New Roman" panose="02020603050405020304" pitchFamily="18" charset="0"/>
              </a:rPr>
              <a:t>» — «сумка сокровищ». Красный цвет (основной цвет герба) есть символ мужества, храбрости, неустрашимости, героизма (а их немало потребовалось, в суровом климате, при освоении и строительстве предприятий и жилых поселков). Девиз «</a:t>
            </a:r>
            <a:r>
              <a:rPr lang="ru-RU" sz="1400" dirty="0" err="1">
                <a:latin typeface="Times New Roman" panose="02020603050405020304" pitchFamily="18" charset="0"/>
                <a:cs typeface="Times New Roman" panose="02020603050405020304" pitchFamily="18" charset="0"/>
              </a:rPr>
              <a:t>Occasum</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nescio</a:t>
            </a:r>
            <a:r>
              <a:rPr lang="ru-RU" sz="1400" dirty="0">
                <a:latin typeface="Times New Roman" panose="02020603050405020304" pitchFamily="18" charset="0"/>
                <a:cs typeface="Times New Roman" panose="02020603050405020304" pitchFamily="18" charset="0"/>
              </a:rPr>
              <a:t>» переводится с латинского как «Не ведаю заката» и служит обращением от лица солнца, для обозначения неизменного благополучия района</a:t>
            </a:r>
          </a:p>
        </p:txBody>
      </p:sp>
      <p:pic>
        <p:nvPicPr>
          <p:cNvPr id="4" name="Рисунок 3"/>
          <p:cNvPicPr>
            <a:picLocks noChangeAspect="1"/>
          </p:cNvPicPr>
          <p:nvPr/>
        </p:nvPicPr>
        <p:blipFill>
          <a:blip r:embed="rId2"/>
          <a:stretch>
            <a:fillRect/>
          </a:stretch>
        </p:blipFill>
        <p:spPr>
          <a:xfrm>
            <a:off x="10112721" y="624110"/>
            <a:ext cx="1391891" cy="1412920"/>
          </a:xfrm>
          <a:prstGeom prst="rect">
            <a:avLst/>
          </a:prstGeom>
        </p:spPr>
      </p:pic>
    </p:spTree>
    <p:extLst>
      <p:ext uri="{BB962C8B-B14F-4D97-AF65-F5344CB8AC3E}">
        <p14:creationId xmlns:p14="http://schemas.microsoft.com/office/powerpoint/2010/main" val="2276409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5137" y="624109"/>
            <a:ext cx="9449475" cy="1340493"/>
          </a:xfrm>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устройство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 </a:t>
            </a:r>
            <a:r>
              <a:rPr lang="ru-RU" sz="1800" dirty="0" err="1" smtClean="0">
                <a:latin typeface="Times New Roman" panose="02020603050405020304" pitchFamily="18" charset="0"/>
                <a:cs typeface="Times New Roman" panose="02020603050405020304" pitchFamily="18" charset="0"/>
              </a:rPr>
              <a:t>пгт</a:t>
            </a:r>
            <a:r>
              <a:rPr lang="ru-RU" sz="1800" dirty="0" smtClean="0">
                <a:latin typeface="Times New Roman" panose="02020603050405020304" pitchFamily="18" charset="0"/>
                <a:cs typeface="Times New Roman" panose="02020603050405020304" pitchFamily="18" charset="0"/>
              </a:rPr>
              <a:t> Солнечный.</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Солнечный муниципальный район входят 11 муниципальных образований нижнего уровня, в том числе 1 городское и 10 сельских поселений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Солнечном районе 18 населённых пунктов, в том числе 1 городской (рабочий посёлок) и 17 сельских</a:t>
            </a:r>
          </a:p>
        </p:txBody>
      </p:sp>
      <p:sp>
        <p:nvSpPr>
          <p:cNvPr id="3" name="Объект 2"/>
          <p:cNvSpPr>
            <a:spLocks noGrp="1"/>
          </p:cNvSpPr>
          <p:nvPr>
            <p:ph idx="1"/>
          </p:nvPr>
        </p:nvSpPr>
        <p:spPr>
          <a:xfrm>
            <a:off x="1991762" y="2133600"/>
            <a:ext cx="9512850" cy="3777622"/>
          </a:xfrm>
        </p:spPr>
        <p:txBody>
          <a:bodyPr numCol="2">
            <a:normAutofit/>
          </a:bodyPr>
          <a:lstStyle/>
          <a:p>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Амгунь</a:t>
            </a:r>
            <a:r>
              <a:rPr lang="ru-RU" sz="1600" dirty="0">
                <a:latin typeface="Times New Roman" panose="02020603050405020304" pitchFamily="18" charset="0"/>
                <a:cs typeface="Times New Roman" panose="02020603050405020304" pitchFamily="18" charset="0"/>
              </a:rPr>
              <a:t>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Берёзовый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3 </a:t>
            </a:r>
            <a:r>
              <a:rPr lang="ru-RU" sz="1600" dirty="0">
                <a:latin typeface="Times New Roman" panose="02020603050405020304" pitchFamily="18" charset="0"/>
                <a:cs typeface="Times New Roman" panose="02020603050405020304" pitchFamily="18" charset="0"/>
              </a:rPr>
              <a:t>Болен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Горин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5 </a:t>
            </a:r>
            <a:r>
              <a:rPr lang="ru-RU" sz="1600" dirty="0">
                <a:latin typeface="Times New Roman" panose="02020603050405020304" pitchFamily="18" charset="0"/>
                <a:cs typeface="Times New Roman" panose="02020603050405020304" pitchFamily="18" charset="0"/>
              </a:rPr>
              <a:t>Горный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6 </a:t>
            </a:r>
            <a:r>
              <a:rPr lang="ru-RU" sz="1600" dirty="0" err="1">
                <a:latin typeface="Times New Roman" panose="02020603050405020304" pitchFamily="18" charset="0"/>
                <a:cs typeface="Times New Roman" panose="02020603050405020304" pitchFamily="18" charset="0"/>
              </a:rPr>
              <a:t>Джамку</a:t>
            </a:r>
            <a:r>
              <a:rPr lang="ru-RU" sz="1600" dirty="0">
                <a:latin typeface="Times New Roman" panose="02020603050405020304" pitchFamily="18" charset="0"/>
                <a:cs typeface="Times New Roman" panose="02020603050405020304" pitchFamily="18" charset="0"/>
              </a:rPr>
              <a:t>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Домостроительный Завод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Дуки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9 Кондон село </a:t>
            </a:r>
          </a:p>
          <a:p>
            <a:r>
              <a:rPr lang="ru-RU" sz="1600" dirty="0" smtClean="0">
                <a:latin typeface="Times New Roman" panose="02020603050405020304" pitchFamily="18" charset="0"/>
                <a:cs typeface="Times New Roman" panose="02020603050405020304" pitchFamily="18" charset="0"/>
              </a:rPr>
              <a:t>10 Лиан посёлок </a:t>
            </a:r>
          </a:p>
          <a:p>
            <a:r>
              <a:rPr lang="ru-RU" sz="1600" dirty="0" smtClean="0">
                <a:latin typeface="Times New Roman" panose="02020603050405020304" pitchFamily="18" charset="0"/>
                <a:cs typeface="Times New Roman" panose="02020603050405020304" pitchFamily="18" charset="0"/>
              </a:rPr>
              <a:t>11 </a:t>
            </a:r>
            <a:r>
              <a:rPr lang="ru-RU" sz="1600" dirty="0" err="1">
                <a:latin typeface="Times New Roman" panose="02020603050405020304" pitchFamily="18" charset="0"/>
                <a:cs typeface="Times New Roman" panose="02020603050405020304" pitchFamily="18" charset="0"/>
              </a:rPr>
              <a:t>Мавринск</a:t>
            </a:r>
            <a:r>
              <a:rPr lang="ru-RU" sz="1600" dirty="0">
                <a:latin typeface="Times New Roman" panose="02020603050405020304" pitchFamily="18" charset="0"/>
                <a:cs typeface="Times New Roman" panose="02020603050405020304" pitchFamily="18" charset="0"/>
              </a:rPr>
              <a:t>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12 </a:t>
            </a:r>
            <a:r>
              <a:rPr lang="ru-RU" sz="1600" dirty="0">
                <a:latin typeface="Times New Roman" panose="02020603050405020304" pitchFamily="18" charset="0"/>
                <a:cs typeface="Times New Roman" panose="02020603050405020304" pitchFamily="18" charset="0"/>
              </a:rPr>
              <a:t>Сельхоз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13 </a:t>
            </a:r>
            <a:r>
              <a:rPr lang="ru-RU" sz="1600" dirty="0">
                <a:latin typeface="Times New Roman" panose="02020603050405020304" pitchFamily="18" charset="0"/>
                <a:cs typeface="Times New Roman" panose="02020603050405020304" pitchFamily="18" charset="0"/>
              </a:rPr>
              <a:t>Солнечный рабочий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14 </a:t>
            </a:r>
            <a:r>
              <a:rPr lang="ru-RU" sz="1600" dirty="0">
                <a:latin typeface="Times New Roman" panose="02020603050405020304" pitchFamily="18" charset="0"/>
                <a:cs typeface="Times New Roman" panose="02020603050405020304" pitchFamily="18" charset="0"/>
              </a:rPr>
              <a:t>Тавлинка село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15 </a:t>
            </a:r>
            <a:r>
              <a:rPr lang="ru-RU" sz="1600" dirty="0" err="1">
                <a:latin typeface="Times New Roman" panose="02020603050405020304" pitchFamily="18" charset="0"/>
                <a:cs typeface="Times New Roman" panose="02020603050405020304" pitchFamily="18" charset="0"/>
              </a:rPr>
              <a:t>Хальгасо</a:t>
            </a:r>
            <a:r>
              <a:rPr lang="ru-RU" sz="1600" dirty="0">
                <a:latin typeface="Times New Roman" panose="02020603050405020304" pitchFamily="18" charset="0"/>
                <a:cs typeface="Times New Roman" panose="02020603050405020304" pitchFamily="18" charset="0"/>
              </a:rPr>
              <a:t>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16 </a:t>
            </a:r>
            <a:r>
              <a:rPr lang="ru-RU" sz="1600" dirty="0" err="1">
                <a:latin typeface="Times New Roman" panose="02020603050405020304" pitchFamily="18" charset="0"/>
                <a:cs typeface="Times New Roman" panose="02020603050405020304" pitchFamily="18" charset="0"/>
              </a:rPr>
              <a:t>Харпичан</a:t>
            </a:r>
            <a:r>
              <a:rPr lang="ru-RU" sz="1600" dirty="0">
                <a:latin typeface="Times New Roman" panose="02020603050405020304" pitchFamily="18" charset="0"/>
                <a:cs typeface="Times New Roman" panose="02020603050405020304" pitchFamily="18" charset="0"/>
              </a:rPr>
              <a:t>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17 </a:t>
            </a:r>
            <a:r>
              <a:rPr lang="ru-RU" sz="1600" dirty="0">
                <a:latin typeface="Times New Roman" panose="02020603050405020304" pitchFamily="18" charset="0"/>
                <a:cs typeface="Times New Roman" panose="02020603050405020304" pitchFamily="18" charset="0"/>
              </a:rPr>
              <a:t>Хурмули посёлок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18 </a:t>
            </a:r>
            <a:r>
              <a:rPr lang="ru-RU" sz="1600" dirty="0" err="1">
                <a:latin typeface="Times New Roman" panose="02020603050405020304" pitchFamily="18" charset="0"/>
                <a:cs typeface="Times New Roman" panose="02020603050405020304" pitchFamily="18" charset="0"/>
              </a:rPr>
              <a:t>Эворон</a:t>
            </a:r>
            <a:r>
              <a:rPr lang="ru-RU" sz="1600" dirty="0">
                <a:latin typeface="Times New Roman" panose="02020603050405020304" pitchFamily="18" charset="0"/>
                <a:cs typeface="Times New Roman" panose="02020603050405020304" pitchFamily="18" charset="0"/>
              </a:rPr>
              <a:t> село</a:t>
            </a:r>
          </a:p>
        </p:txBody>
      </p:sp>
      <p:pic>
        <p:nvPicPr>
          <p:cNvPr id="2050" name="Picture 2" descr="Поселок Горный (75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655" y="4701308"/>
            <a:ext cx="3325091" cy="203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04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8099" y="624110"/>
            <a:ext cx="9286513" cy="896872"/>
          </a:xfrm>
        </p:spPr>
        <p:txBody>
          <a:bodyPr/>
          <a:lstStyle/>
          <a:p>
            <a:r>
              <a:rPr lang="ru-RU" dirty="0" err="1"/>
              <a:t>Тугуро-Чумиканский</a:t>
            </a:r>
            <a:r>
              <a:rPr lang="ru-RU" dirty="0"/>
              <a:t> район</a:t>
            </a:r>
          </a:p>
        </p:txBody>
      </p:sp>
      <p:sp>
        <p:nvSpPr>
          <p:cNvPr id="3" name="Объект 2"/>
          <p:cNvSpPr>
            <a:spLocks noGrp="1"/>
          </p:cNvSpPr>
          <p:nvPr>
            <p:ph idx="1"/>
          </p:nvPr>
        </p:nvSpPr>
        <p:spPr>
          <a:xfrm>
            <a:off x="3011550" y="1520982"/>
            <a:ext cx="8344953" cy="2625505"/>
          </a:xfrm>
        </p:spPr>
        <p:txBody>
          <a:bodyPr>
            <a:normAutofit/>
          </a:bodyPr>
          <a:lstStyle/>
          <a:p>
            <a:pPr algn="just"/>
            <a:r>
              <a:rPr lang="ru-RU" sz="1600" dirty="0" err="1">
                <a:latin typeface="Times New Roman" panose="02020603050405020304" pitchFamily="18" charset="0"/>
                <a:cs typeface="Times New Roman" panose="02020603050405020304" pitchFamily="18" charset="0"/>
              </a:rPr>
              <a:t>Тугуро-Чумиканский</a:t>
            </a:r>
            <a:r>
              <a:rPr lang="ru-RU" sz="1600" dirty="0">
                <a:latin typeface="Times New Roman" panose="02020603050405020304" pitchFamily="18" charset="0"/>
                <a:cs typeface="Times New Roman" panose="02020603050405020304" pitchFamily="18" charset="0"/>
              </a:rPr>
              <a:t> район — один из отдаленных районов Хабаровского края, приравнен к районам Крайнего Севера[4]. Территория района расположена в бассейне рек Уды и </a:t>
            </a:r>
            <a:r>
              <a:rPr lang="ru-RU" sz="1600" dirty="0" err="1">
                <a:latin typeface="Times New Roman" panose="02020603050405020304" pitchFamily="18" charset="0"/>
                <a:cs typeface="Times New Roman" panose="02020603050405020304" pitchFamily="18" charset="0"/>
              </a:rPr>
              <a:t>Тугура</a:t>
            </a:r>
            <a:r>
              <a:rPr lang="ru-RU" sz="1600" dirty="0">
                <a:latin typeface="Times New Roman" panose="02020603050405020304" pitchFamily="18" charset="0"/>
                <a:cs typeface="Times New Roman" panose="02020603050405020304" pitchFamily="18" charset="0"/>
              </a:rPr>
              <a:t>, с востока омывается водами Охотского моря, береговая линия которого изрезана многочисленными заливами. В состав района входят </a:t>
            </a:r>
            <a:r>
              <a:rPr lang="ru-RU" sz="1600" dirty="0" err="1">
                <a:latin typeface="Times New Roman" panose="02020603050405020304" pitchFamily="18" charset="0"/>
                <a:cs typeface="Times New Roman" panose="02020603050405020304" pitchFamily="18" charset="0"/>
              </a:rPr>
              <a:t>Шантарские</a:t>
            </a:r>
            <a:r>
              <a:rPr lang="ru-RU" sz="1600" dirty="0">
                <a:latin typeface="Times New Roman" panose="02020603050405020304" pitchFamily="18" charset="0"/>
                <a:cs typeface="Times New Roman" panose="02020603050405020304" pitchFamily="18" charset="0"/>
              </a:rPr>
              <a:t> острова — архипелаг из 15 </a:t>
            </a:r>
            <a:r>
              <a:rPr lang="ru-RU" sz="1600" dirty="0" smtClean="0">
                <a:latin typeface="Times New Roman" panose="02020603050405020304" pitchFamily="18" charset="0"/>
                <a:cs typeface="Times New Roman" panose="02020603050405020304" pitchFamily="18" charset="0"/>
              </a:rPr>
              <a:t>островов</a:t>
            </a:r>
          </a:p>
          <a:p>
            <a:pPr algn="just"/>
            <a:r>
              <a:rPr lang="ru-RU" sz="1600" dirty="0">
                <a:latin typeface="Times New Roman" panose="02020603050405020304" pitchFamily="18" charset="0"/>
                <a:cs typeface="Times New Roman" panose="02020603050405020304" pitchFamily="18" charset="0"/>
              </a:rPr>
              <a:t>Территория района занимает площадь 96 080 км². Район граничит на севере с </a:t>
            </a:r>
            <a:r>
              <a:rPr lang="ru-RU" sz="1600" dirty="0" err="1">
                <a:latin typeface="Times New Roman" panose="02020603050405020304" pitchFamily="18" charset="0"/>
                <a:cs typeface="Times New Roman" panose="02020603050405020304" pitchFamily="18" charset="0"/>
              </a:rPr>
              <a:t>Аяно</a:t>
            </a:r>
            <a:r>
              <a:rPr lang="ru-RU" sz="1600" dirty="0">
                <a:latin typeface="Times New Roman" panose="02020603050405020304" pitchFamily="18" charset="0"/>
                <a:cs typeface="Times New Roman" panose="02020603050405020304" pitchFamily="18" charset="0"/>
              </a:rPr>
              <a:t>-Майским районом, на северо-западе, западе и юго-западе — с Амурской областью, на юге — с районом имени Полины Осипенко, на юго-востоке — с </a:t>
            </a:r>
            <a:r>
              <a:rPr lang="ru-RU" sz="1600" dirty="0" err="1">
                <a:latin typeface="Times New Roman" panose="02020603050405020304" pitchFamily="18" charset="0"/>
                <a:cs typeface="Times New Roman" panose="02020603050405020304" pitchFamily="18" charset="0"/>
              </a:rPr>
              <a:t>Ульчским</a:t>
            </a:r>
            <a:r>
              <a:rPr lang="ru-RU" sz="1600" dirty="0">
                <a:latin typeface="Times New Roman" panose="02020603050405020304" pitchFamily="18" charset="0"/>
                <a:cs typeface="Times New Roman" panose="02020603050405020304" pitchFamily="18" charset="0"/>
              </a:rPr>
              <a:t> и Николаевским районами Хабаровского края.</a:t>
            </a:r>
          </a:p>
        </p:txBody>
      </p:sp>
      <p:pic>
        <p:nvPicPr>
          <p:cNvPr id="4" name="Рисунок 3"/>
          <p:cNvPicPr>
            <a:picLocks noChangeAspect="1"/>
          </p:cNvPicPr>
          <p:nvPr/>
        </p:nvPicPr>
        <p:blipFill>
          <a:blip r:embed="rId2"/>
          <a:stretch>
            <a:fillRect/>
          </a:stretch>
        </p:blipFill>
        <p:spPr>
          <a:xfrm>
            <a:off x="887475" y="1520982"/>
            <a:ext cx="2124075" cy="5178582"/>
          </a:xfrm>
          <a:prstGeom prst="rect">
            <a:avLst/>
          </a:prstGeom>
        </p:spPr>
      </p:pic>
      <p:pic>
        <p:nvPicPr>
          <p:cNvPr id="3084" name="Picture 12" descr="Берег Охотского моря в селе Чумикан (Хабаровский край) 2023 География и природ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91" y="3937099"/>
            <a:ext cx="4019550" cy="276246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avatars.mds.yandex.net/i?id=743739252666c2481819aa47870f06d94ca698cd-10806524-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82" y="3937099"/>
            <a:ext cx="3979636" cy="276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61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899" y="561975"/>
            <a:ext cx="8911687" cy="1280890"/>
          </a:xfrm>
        </p:spPr>
        <p:txBody>
          <a:bodyPr>
            <a:normAutofit/>
          </a:bodyPr>
          <a:lstStyle/>
          <a:p>
            <a:r>
              <a:rPr lang="ru-RU" sz="2800" dirty="0">
                <a:latin typeface="Times New Roman" panose="02020603050405020304" pitchFamily="18" charset="0"/>
                <a:cs typeface="Times New Roman" panose="02020603050405020304" pitchFamily="18" charset="0"/>
              </a:rPr>
              <a:t>Герб </a:t>
            </a:r>
            <a:r>
              <a:rPr lang="ru-RU" sz="2800" dirty="0" err="1">
                <a:latin typeface="Times New Roman" panose="02020603050405020304" pitchFamily="18" charset="0"/>
                <a:cs typeface="Times New Roman" panose="02020603050405020304" pitchFamily="18" charset="0"/>
              </a:rPr>
              <a:t>Тугуро-Чумиканского</a:t>
            </a:r>
            <a:r>
              <a:rPr lang="ru-RU" sz="2800" dirty="0">
                <a:latin typeface="Times New Roman" panose="02020603050405020304" pitchFamily="18" charset="0"/>
                <a:cs typeface="Times New Roman" panose="02020603050405020304" pitchFamily="18" charset="0"/>
              </a:rPr>
              <a:t> района</a:t>
            </a:r>
          </a:p>
        </p:txBody>
      </p:sp>
      <p:sp>
        <p:nvSpPr>
          <p:cNvPr id="3" name="Объект 2"/>
          <p:cNvSpPr>
            <a:spLocks noGrp="1"/>
          </p:cNvSpPr>
          <p:nvPr>
            <p:ph idx="1"/>
          </p:nvPr>
        </p:nvSpPr>
        <p:spPr>
          <a:xfrm>
            <a:off x="1339913" y="2133600"/>
            <a:ext cx="10164699" cy="3777622"/>
          </a:xfrm>
        </p:spPr>
        <p:txBody>
          <a:bodyPr>
            <a:normAutofit fontScale="77500" lnSpcReduction="20000"/>
          </a:bodyPr>
          <a:lstStyle/>
          <a:p>
            <a:pPr algn="just"/>
            <a:r>
              <a:rPr lang="ru-RU" dirty="0">
                <a:latin typeface="Times New Roman" panose="02020603050405020304" pitchFamily="18" charset="0"/>
                <a:cs typeface="Times New Roman" panose="02020603050405020304" pitchFamily="18" charset="0"/>
              </a:rPr>
              <a:t>«В зелёном поле с лазоревой (синей, голубой) оконечностью завершённой золотом, обременённой шестью серебряными малыми рыбами (три, две, одна) — два </a:t>
            </a:r>
            <a:r>
              <a:rPr lang="ru-RU" dirty="0" err="1">
                <a:latin typeface="Times New Roman" panose="02020603050405020304" pitchFamily="18" charset="0"/>
                <a:cs typeface="Times New Roman" panose="02020603050405020304" pitchFamily="18" charset="0"/>
              </a:rPr>
              <a:t>сообращённых</a:t>
            </a:r>
            <a:r>
              <a:rPr lang="ru-RU" dirty="0">
                <a:latin typeface="Times New Roman" panose="02020603050405020304" pitchFamily="18" charset="0"/>
                <a:cs typeface="Times New Roman" panose="02020603050405020304" pitchFamily="18" charset="0"/>
              </a:rPr>
              <a:t> и восстающих северных оленя того же металла и между ними — поддерживаемый ими золотой </a:t>
            </a:r>
            <a:r>
              <a:rPr lang="ru-RU" dirty="0" err="1">
                <a:latin typeface="Times New Roman" panose="02020603050405020304" pitchFamily="18" charset="0"/>
                <a:cs typeface="Times New Roman" panose="02020603050405020304" pitchFamily="18" charset="0"/>
              </a:rPr>
              <a:t>тарч</a:t>
            </a:r>
            <a:r>
              <a:rPr lang="ru-RU" dirty="0">
                <a:latin typeface="Times New Roman" panose="02020603050405020304" pitchFamily="18" charset="0"/>
                <a:cs typeface="Times New Roman" panose="02020603050405020304" pitchFamily="18" charset="0"/>
              </a:rPr>
              <a:t> (круглый щит), поверх которого положена червлёная (красная) стрела в левую перевязь». Герб </a:t>
            </a:r>
            <a:r>
              <a:rPr lang="ru-RU" dirty="0" err="1">
                <a:latin typeface="Times New Roman" panose="02020603050405020304" pitchFamily="18" charset="0"/>
                <a:cs typeface="Times New Roman" panose="02020603050405020304" pitchFamily="18" charset="0"/>
              </a:rPr>
              <a:t>Тугуро-Чумиканского</a:t>
            </a:r>
            <a:r>
              <a:rPr lang="ru-RU" dirty="0">
                <a:latin typeface="Times New Roman" panose="02020603050405020304" pitchFamily="18" charset="0"/>
                <a:cs typeface="Times New Roman" panose="02020603050405020304" pitchFamily="18" charset="0"/>
              </a:rPr>
              <a:t> муниципального района может воспроизводиться в двух равно допустимых версиях: без вольной части и с вольной частью — четырехугольником, примыкающим к верхнему правому углу щита с воспроизведенным в нем гербом Хабаровского края. Герб </a:t>
            </a:r>
            <a:r>
              <a:rPr lang="ru-RU" dirty="0" err="1">
                <a:latin typeface="Times New Roman" panose="02020603050405020304" pitchFamily="18" charset="0"/>
                <a:cs typeface="Times New Roman" panose="02020603050405020304" pitchFamily="18" charset="0"/>
              </a:rPr>
              <a:t>Тугуро-Чумиканского</a:t>
            </a:r>
            <a:r>
              <a:rPr lang="ru-RU" dirty="0">
                <a:latin typeface="Times New Roman" panose="02020603050405020304" pitchFamily="18" charset="0"/>
                <a:cs typeface="Times New Roman" panose="02020603050405020304" pitchFamily="18" charset="0"/>
              </a:rPr>
              <a:t> муниципального района в соответствии с Методическими рекомендациями по разработке и использованию официальных символов муниципальных образований (Раздел 2, Глава VIII, </a:t>
            </a:r>
            <a:r>
              <a:rPr lang="ru-RU" dirty="0" err="1">
                <a:latin typeface="Times New Roman" panose="02020603050405020304" pitchFamily="18" charset="0"/>
                <a:cs typeface="Times New Roman" panose="02020603050405020304" pitchFamily="18" charset="0"/>
              </a:rPr>
              <a:t>п.п</a:t>
            </a:r>
            <a:r>
              <a:rPr lang="ru-RU" dirty="0">
                <a:latin typeface="Times New Roman" panose="02020603050405020304" pitchFamily="18" charset="0"/>
                <a:cs typeface="Times New Roman" panose="02020603050405020304" pitchFamily="18" charset="0"/>
              </a:rPr>
              <a:t>. 45-46), утверждёнными геральдическим Советом при Президенте Российской Федерации 28 июня 2006 года может воспроизводиться со статусной короной установленного образца. Герб </a:t>
            </a:r>
            <a:r>
              <a:rPr lang="ru-RU" dirty="0" err="1">
                <a:latin typeface="Times New Roman" panose="02020603050405020304" pitchFamily="18" charset="0"/>
                <a:cs typeface="Times New Roman" panose="02020603050405020304" pitchFamily="18" charset="0"/>
              </a:rPr>
              <a:t>Тугуро-Чумиканского</a:t>
            </a:r>
            <a:r>
              <a:rPr lang="ru-RU" dirty="0">
                <a:latin typeface="Times New Roman" panose="02020603050405020304" pitchFamily="18" charset="0"/>
                <a:cs typeface="Times New Roman" panose="02020603050405020304" pitchFamily="18" charset="0"/>
              </a:rPr>
              <a:t> района языком символов и аллегорий отражает характерные особенности самобытной своеобразной культуры коренного народа, особенности развития района, его богатство. Два оленя в гербе района: дикий и домашний (с одетой уздечкой) символизируют прошлое, настоящее и будущее района. Большую часть населения составляют коренные жители — эвенки оленеводы. Зелёный цвет — символ природы, здоровья, молодости, жизненной энергии отражает территорию района большей частью, покрытую тайгой. Золотой щит аллегорически говорит о богатых недрах района, в том числе и золотом. Золото — символ богатства, стабильности, процветания, интеллекта и уважения. Стрела символизирует распространенную здесь охоту на пушного зверя. Направление стрелы аллегорически показывает на географическое расположение </a:t>
            </a:r>
            <a:r>
              <a:rPr lang="ru-RU" dirty="0" err="1">
                <a:latin typeface="Times New Roman" panose="02020603050405020304" pitchFamily="18" charset="0"/>
                <a:cs typeface="Times New Roman" panose="02020603050405020304" pitchFamily="18" charset="0"/>
              </a:rPr>
              <a:t>Тугуро-Чумиканского</a:t>
            </a:r>
            <a:r>
              <a:rPr lang="ru-RU" dirty="0">
                <a:latin typeface="Times New Roman" panose="02020603050405020304" pitchFamily="18" charset="0"/>
                <a:cs typeface="Times New Roman" panose="02020603050405020304" pitchFamily="18" charset="0"/>
              </a:rPr>
              <a:t> района на северо-востоке Хабаровского края. Красный цвет — символ труда, силы, мужества, красоты. Голубая оконечность с рыбами отражает развитое рыболовство и расположение района на побережье Охотского моря. Серебро — символ чистоты, совершенства, мира и взаимопонимания, бескрайних северных просторов и снега. Шесть рыб также образно указывают на шесть населенных пунктов, входящих в состав района. </a:t>
            </a:r>
          </a:p>
        </p:txBody>
      </p:sp>
      <p:pic>
        <p:nvPicPr>
          <p:cNvPr id="4" name="Рисунок 3"/>
          <p:cNvPicPr>
            <a:picLocks noChangeAspect="1"/>
          </p:cNvPicPr>
          <p:nvPr/>
        </p:nvPicPr>
        <p:blipFill>
          <a:blip r:embed="rId2"/>
          <a:stretch>
            <a:fillRect/>
          </a:stretch>
        </p:blipFill>
        <p:spPr>
          <a:xfrm>
            <a:off x="9967865" y="416607"/>
            <a:ext cx="1536747" cy="1571625"/>
          </a:xfrm>
          <a:prstGeom prst="rect">
            <a:avLst/>
          </a:prstGeom>
        </p:spPr>
      </p:pic>
    </p:spTree>
    <p:extLst>
      <p:ext uri="{BB962C8B-B14F-4D97-AF65-F5344CB8AC3E}">
        <p14:creationId xmlns:p14="http://schemas.microsoft.com/office/powerpoint/2010/main" val="31247939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9869" y="624110"/>
            <a:ext cx="9494743" cy="1280890"/>
          </a:xfrm>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a:t>
            </a:r>
            <a:r>
              <a:rPr lang="ru-RU" sz="1800" b="1" dirty="0" smtClean="0">
                <a:latin typeface="Times New Roman" panose="02020603050405020304" pitchFamily="18" charset="0"/>
                <a:cs typeface="Times New Roman" panose="02020603050405020304" pitchFamily="18" charset="0"/>
              </a:rPr>
              <a:t>устройство</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a:t>
            </a:r>
            <a:r>
              <a:rPr lang="ru-RU" sz="1800" dirty="0" smtClean="0">
                <a:latin typeface="Times New Roman" panose="02020603050405020304" pitchFamily="18" charset="0"/>
                <a:cs typeface="Times New Roman" panose="02020603050405020304" pitchFamily="18" charset="0"/>
              </a:rPr>
              <a:t>района – </a:t>
            </a:r>
            <a:r>
              <a:rPr lang="ru-RU" sz="1800" dirty="0" err="1" smtClean="0">
                <a:latin typeface="Times New Roman" panose="02020603050405020304" pitchFamily="18" charset="0"/>
                <a:cs typeface="Times New Roman" panose="02020603050405020304" pitchFamily="18" charset="0"/>
              </a:rPr>
              <a:t>пгт</a:t>
            </a:r>
            <a:r>
              <a:rPr lang="ru-RU" sz="1800" dirty="0" smtClean="0">
                <a:latin typeface="Times New Roman" panose="02020603050405020304" pitchFamily="18" charset="0"/>
                <a:cs typeface="Times New Roman" panose="02020603050405020304" pitchFamily="18" charset="0"/>
              </a:rPr>
              <a:t> Солнечный.</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Тугуро-Чумиканский</a:t>
            </a:r>
            <a:r>
              <a:rPr lang="ru-RU" sz="1800" dirty="0">
                <a:latin typeface="Times New Roman" panose="02020603050405020304" pitchFamily="18" charset="0"/>
                <a:cs typeface="Times New Roman" panose="02020603050405020304" pitchFamily="18" charset="0"/>
              </a:rPr>
              <a:t> муниципальный район входят 5 муниципальных образований нижнего уровня со статусом сельских поселений, а также 1 межселенная территория без какого-либо статуса муниципального образования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Населённые </a:t>
            </a:r>
            <a:r>
              <a:rPr lang="ru-RU" sz="1800" b="1" dirty="0">
                <a:latin typeface="Times New Roman" panose="02020603050405020304" pitchFamily="18" charset="0"/>
                <a:cs typeface="Times New Roman" panose="02020603050405020304" pitchFamily="18" charset="0"/>
              </a:rPr>
              <a:t>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Тугуро-Чумиканском</a:t>
            </a:r>
            <a:r>
              <a:rPr lang="ru-RU" sz="1800" dirty="0">
                <a:latin typeface="Times New Roman" panose="02020603050405020304" pitchFamily="18" charset="0"/>
                <a:cs typeface="Times New Roman" panose="02020603050405020304" pitchFamily="18" charset="0"/>
              </a:rPr>
              <a:t> районе 9 населённых пунктов</a:t>
            </a:r>
          </a:p>
        </p:txBody>
      </p:sp>
      <p:sp>
        <p:nvSpPr>
          <p:cNvPr id="3" name="Объект 2"/>
          <p:cNvSpPr>
            <a:spLocks noGrp="1"/>
          </p:cNvSpPr>
          <p:nvPr>
            <p:ph idx="1"/>
          </p:nvPr>
        </p:nvSpPr>
        <p:spPr>
          <a:xfrm>
            <a:off x="2009869" y="2471596"/>
            <a:ext cx="8915400" cy="3521108"/>
          </a:xfrm>
        </p:spPr>
        <p:txBody>
          <a:bodyPr>
            <a:normAutofit/>
          </a:bodyPr>
          <a:lstStyle/>
          <a:p>
            <a:r>
              <a:rPr lang="ru-RU" sz="1600" dirty="0"/>
              <a:t>1 </a:t>
            </a:r>
            <a:r>
              <a:rPr lang="ru-RU" sz="1600" dirty="0" err="1"/>
              <a:t>Алгазея</a:t>
            </a:r>
            <a:r>
              <a:rPr lang="ru-RU" sz="1600" dirty="0"/>
              <a:t> село </a:t>
            </a:r>
          </a:p>
          <a:p>
            <a:r>
              <a:rPr lang="ru-RU" sz="1600" dirty="0" smtClean="0"/>
              <a:t>2 </a:t>
            </a:r>
            <a:r>
              <a:rPr lang="ru-RU" sz="1600" dirty="0"/>
              <a:t>Большой </a:t>
            </a:r>
            <a:r>
              <a:rPr lang="ru-RU" sz="1600" dirty="0" err="1"/>
              <a:t>Шантар</a:t>
            </a:r>
            <a:r>
              <a:rPr lang="ru-RU" sz="1600" dirty="0"/>
              <a:t> метеостанция </a:t>
            </a:r>
            <a:endParaRPr lang="ru-RU" sz="1600" dirty="0" smtClean="0"/>
          </a:p>
          <a:p>
            <a:r>
              <a:rPr lang="ru-RU" sz="1600" dirty="0" smtClean="0"/>
              <a:t>3 </a:t>
            </a:r>
            <a:r>
              <a:rPr lang="ru-RU" sz="1600" dirty="0" err="1"/>
              <a:t>Бурукан</a:t>
            </a:r>
            <a:r>
              <a:rPr lang="ru-RU" sz="1600" dirty="0"/>
              <a:t> метеостанция </a:t>
            </a:r>
            <a:endParaRPr lang="ru-RU" sz="1600" dirty="0" smtClean="0"/>
          </a:p>
          <a:p>
            <a:r>
              <a:rPr lang="ru-RU" sz="1600" dirty="0" smtClean="0"/>
              <a:t>4 </a:t>
            </a:r>
            <a:r>
              <a:rPr lang="ru-RU" sz="1600" dirty="0" err="1"/>
              <a:t>Джана</a:t>
            </a:r>
            <a:r>
              <a:rPr lang="ru-RU" sz="1600" dirty="0"/>
              <a:t> метеостанция </a:t>
            </a:r>
            <a:endParaRPr lang="ru-RU" sz="1600" dirty="0" smtClean="0"/>
          </a:p>
          <a:p>
            <a:r>
              <a:rPr lang="ru-RU" sz="1600" dirty="0" smtClean="0"/>
              <a:t>5 </a:t>
            </a:r>
            <a:r>
              <a:rPr lang="ru-RU" sz="1600" dirty="0" err="1"/>
              <a:t>Неран</a:t>
            </a:r>
            <a:r>
              <a:rPr lang="ru-RU" sz="1600" dirty="0"/>
              <a:t> село </a:t>
            </a:r>
            <a:endParaRPr lang="ru-RU" sz="1600" dirty="0" smtClean="0"/>
          </a:p>
          <a:p>
            <a:r>
              <a:rPr lang="ru-RU" sz="1600" dirty="0" smtClean="0"/>
              <a:t>6 </a:t>
            </a:r>
            <a:r>
              <a:rPr lang="ru-RU" sz="1600" dirty="0"/>
              <a:t>Тором село </a:t>
            </a:r>
            <a:endParaRPr lang="ru-RU" sz="1600" dirty="0" smtClean="0"/>
          </a:p>
          <a:p>
            <a:r>
              <a:rPr lang="ru-RU" sz="1600" dirty="0" smtClean="0"/>
              <a:t>7 </a:t>
            </a:r>
            <a:r>
              <a:rPr lang="ru-RU" sz="1600" dirty="0" err="1"/>
              <a:t>Тугур</a:t>
            </a:r>
            <a:r>
              <a:rPr lang="ru-RU" sz="1600" dirty="0"/>
              <a:t> село </a:t>
            </a:r>
            <a:endParaRPr lang="ru-RU" sz="1600" dirty="0" smtClean="0"/>
          </a:p>
          <a:p>
            <a:r>
              <a:rPr lang="ru-RU" sz="1600" dirty="0" smtClean="0"/>
              <a:t>8 </a:t>
            </a:r>
            <a:r>
              <a:rPr lang="ru-RU" sz="1600" dirty="0" err="1"/>
              <a:t>Удское</a:t>
            </a:r>
            <a:r>
              <a:rPr lang="ru-RU" sz="1600" dirty="0"/>
              <a:t> село </a:t>
            </a:r>
            <a:endParaRPr lang="ru-RU" sz="1600" dirty="0" smtClean="0"/>
          </a:p>
          <a:p>
            <a:r>
              <a:rPr lang="ru-RU" sz="1600" dirty="0" smtClean="0"/>
              <a:t>9 </a:t>
            </a:r>
            <a:r>
              <a:rPr lang="ru-RU" sz="1600" dirty="0" err="1"/>
              <a:t>Чумикан</a:t>
            </a:r>
            <a:r>
              <a:rPr lang="ru-RU" sz="1600" dirty="0"/>
              <a:t> село</a:t>
            </a:r>
          </a:p>
        </p:txBody>
      </p:sp>
      <p:pic>
        <p:nvPicPr>
          <p:cNvPr id="4098" name="Picture 2" descr="https://avatars.mds.yandex.net/i?id=efd5f2ff67efd180db04e0957d084b53801f8897-10639647-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491" y="2242791"/>
            <a:ext cx="3342120" cy="20613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vatars.mds.yandex.net/i?id=1e02f092a23c123ccaa4c21a2b19dc8f18fbf49e-985560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048" y="4492170"/>
            <a:ext cx="4572000" cy="193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80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err="1"/>
              <a:t>Ульчский</a:t>
            </a:r>
            <a:r>
              <a:rPr lang="ru-RU" sz="2800" dirty="0"/>
              <a:t> район</a:t>
            </a:r>
          </a:p>
        </p:txBody>
      </p:sp>
      <p:sp>
        <p:nvSpPr>
          <p:cNvPr id="3" name="Объект 2"/>
          <p:cNvSpPr>
            <a:spLocks noGrp="1"/>
          </p:cNvSpPr>
          <p:nvPr>
            <p:ph idx="1"/>
          </p:nvPr>
        </p:nvSpPr>
        <p:spPr>
          <a:xfrm>
            <a:off x="3016784" y="1433418"/>
            <a:ext cx="8487828" cy="3777622"/>
          </a:xfrm>
        </p:spPr>
        <p:txBody>
          <a:bodyPr/>
          <a:lstStyle/>
          <a:p>
            <a:pPr algn="just"/>
            <a:r>
              <a:rPr lang="ru-RU" dirty="0" err="1">
                <a:latin typeface="Times New Roman" panose="02020603050405020304" pitchFamily="18" charset="0"/>
                <a:cs typeface="Times New Roman" panose="02020603050405020304" pitchFamily="18" charset="0"/>
              </a:rPr>
              <a:t>Ульчский</a:t>
            </a:r>
            <a:r>
              <a:rPr lang="ru-RU" dirty="0">
                <a:latin typeface="Times New Roman" panose="02020603050405020304" pitchFamily="18" charset="0"/>
                <a:cs typeface="Times New Roman" panose="02020603050405020304" pitchFamily="18" charset="0"/>
              </a:rPr>
              <a:t> район расположен в центрально-восточной части Хабаровского края, протянувшись вдоль реки Амур с севера на юг на 340 км. Территория района занимает площадь 39 310 км². Район граничит на юге — с </a:t>
            </a:r>
            <a:r>
              <a:rPr lang="ru-RU" dirty="0" err="1">
                <a:latin typeface="Times New Roman" panose="02020603050405020304" pitchFamily="18" charset="0"/>
                <a:cs typeface="Times New Roman" panose="02020603050405020304" pitchFamily="18" charset="0"/>
              </a:rPr>
              <a:t>Ванинским</a:t>
            </a:r>
            <a:r>
              <a:rPr lang="ru-RU" dirty="0">
                <a:latin typeface="Times New Roman" panose="02020603050405020304" pitchFamily="18" charset="0"/>
                <a:cs typeface="Times New Roman" panose="02020603050405020304" pitchFamily="18" charset="0"/>
              </a:rPr>
              <a:t> и Комсомольскими районами, на северо-западе — с районом имени Полины Осипенко, на севере — с Николаевским районом. На востоке омывается водами Татарского пролива.</a:t>
            </a:r>
          </a:p>
        </p:txBody>
      </p:sp>
      <p:pic>
        <p:nvPicPr>
          <p:cNvPr id="4" name="Рисунок 3"/>
          <p:cNvPicPr>
            <a:picLocks noChangeAspect="1"/>
          </p:cNvPicPr>
          <p:nvPr/>
        </p:nvPicPr>
        <p:blipFill>
          <a:blip r:embed="rId2"/>
          <a:stretch>
            <a:fillRect/>
          </a:stretch>
        </p:blipFill>
        <p:spPr>
          <a:xfrm>
            <a:off x="864134" y="1433418"/>
            <a:ext cx="2152650" cy="5012649"/>
          </a:xfrm>
          <a:prstGeom prst="rect">
            <a:avLst/>
          </a:prstGeom>
        </p:spPr>
      </p:pic>
      <p:pic>
        <p:nvPicPr>
          <p:cNvPr id="5122" name="Picture 2" descr="https://avatars.mds.yandex.net/i?id=900da39a4304ed595a11319a68a75cf5f7b68e26-356968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643" y="3429144"/>
            <a:ext cx="4135814" cy="29254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vatars.mds.yandex.net/i?id=114127eedc6508cd74408254f67a26d277e7577e-10685755-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891" y="3429144"/>
            <a:ext cx="4128580" cy="292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8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Герб Амурского района</a:t>
            </a:r>
          </a:p>
        </p:txBody>
      </p:sp>
      <p:sp>
        <p:nvSpPr>
          <p:cNvPr id="3" name="Объект 2"/>
          <p:cNvSpPr>
            <a:spLocks noGrp="1"/>
          </p:cNvSpPr>
          <p:nvPr>
            <p:ph idx="1"/>
          </p:nvPr>
        </p:nvSpPr>
        <p:spPr>
          <a:xfrm>
            <a:off x="2175095" y="2215081"/>
            <a:ext cx="8046188" cy="3777622"/>
          </a:xfrm>
        </p:spPr>
        <p:txBody>
          <a:bodyPr/>
          <a:lstStyle/>
          <a:p>
            <a:pPr algn="just"/>
            <a:r>
              <a:rPr lang="ru-RU" dirty="0">
                <a:latin typeface="Times New Roman" panose="02020603050405020304" pitchFamily="18" charset="0"/>
                <a:cs typeface="Times New Roman" panose="02020603050405020304" pitchFamily="18" charset="0"/>
              </a:rPr>
              <a:t>Итальянская форма гербового щита желтого цвета. Вертикальное деление щита на две части: голубого и зеленого цвета (голубой цвет – цвет чистоты, благородства, символ воды и неба; зеленый цвет – цвет богатства, плодородия и изобилия, символ леса, земли). В центре щита расположено дерево – дуб золотого цвета, как символ возрождения, величества и процветания, движения вверх, к солнцу, к светлому будущему. Дуб в геральдике всегда был символом силы, мощи и возрождения. ИДЕЯ: Ветви дерева обозначают административные образования района. По количеству их десять. Сплетаясь, они образуют мощный ствол, который ветвями поддерживает крону. Форма кроны – стилизованная карта Амурского района. У дерева хорошо развита корневая система. Это говорит о том, что есть силы необходимые для возрождения и процветания</a:t>
            </a:r>
          </a:p>
        </p:txBody>
      </p:sp>
      <p:pic>
        <p:nvPicPr>
          <p:cNvPr id="4" name="Рисунок 3"/>
          <p:cNvPicPr>
            <a:picLocks noChangeAspect="1"/>
          </p:cNvPicPr>
          <p:nvPr/>
        </p:nvPicPr>
        <p:blipFill>
          <a:blip r:embed="rId2"/>
          <a:stretch>
            <a:fillRect/>
          </a:stretch>
        </p:blipFill>
        <p:spPr>
          <a:xfrm>
            <a:off x="8640133" y="190500"/>
            <a:ext cx="1581150" cy="1943100"/>
          </a:xfrm>
          <a:prstGeom prst="rect">
            <a:avLst/>
          </a:prstGeom>
        </p:spPr>
      </p:pic>
    </p:spTree>
    <p:extLst>
      <p:ext uri="{BB962C8B-B14F-4D97-AF65-F5344CB8AC3E}">
        <p14:creationId xmlns:p14="http://schemas.microsoft.com/office/powerpoint/2010/main" val="3434912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9500" y="624110"/>
            <a:ext cx="8911687" cy="1280890"/>
          </a:xfrm>
        </p:spPr>
        <p:txBody>
          <a:bodyPr>
            <a:normAutofit/>
          </a:bodyPr>
          <a:lstStyle/>
          <a:p>
            <a:r>
              <a:rPr lang="ru-RU" sz="2800" dirty="0">
                <a:latin typeface="Times New Roman" panose="02020603050405020304" pitchFamily="18" charset="0"/>
                <a:cs typeface="Times New Roman" panose="02020603050405020304" pitchFamily="18" charset="0"/>
              </a:rPr>
              <a:t>Герб </a:t>
            </a:r>
            <a:r>
              <a:rPr lang="ru-RU" sz="2800" dirty="0" err="1">
                <a:latin typeface="Times New Roman" panose="02020603050405020304" pitchFamily="18" charset="0"/>
                <a:cs typeface="Times New Roman" panose="02020603050405020304" pitchFamily="18" charset="0"/>
              </a:rPr>
              <a:t>Ульчского</a:t>
            </a:r>
            <a:r>
              <a:rPr lang="ru-RU" sz="2800" dirty="0">
                <a:latin typeface="Times New Roman" panose="02020603050405020304" pitchFamily="18" charset="0"/>
                <a:cs typeface="Times New Roman" panose="02020603050405020304" pitchFamily="18" charset="0"/>
              </a:rPr>
              <a:t> района</a:t>
            </a:r>
          </a:p>
        </p:txBody>
      </p:sp>
      <p:sp>
        <p:nvSpPr>
          <p:cNvPr id="3" name="Объект 2"/>
          <p:cNvSpPr>
            <a:spLocks noGrp="1"/>
          </p:cNvSpPr>
          <p:nvPr>
            <p:ph idx="1"/>
          </p:nvPr>
        </p:nvSpPr>
        <p:spPr>
          <a:xfrm>
            <a:off x="1267485" y="2133600"/>
            <a:ext cx="10237127" cy="3777622"/>
          </a:xfrm>
        </p:spPr>
        <p:txBody>
          <a:bodyPr>
            <a:normAutofit/>
          </a:bodyPr>
          <a:lstStyle/>
          <a:p>
            <a:pPr algn="just"/>
            <a:r>
              <a:rPr lang="ru-RU" sz="1600" dirty="0">
                <a:latin typeface="Times New Roman" panose="02020603050405020304" pitchFamily="18" charset="0"/>
                <a:cs typeface="Times New Roman" panose="02020603050405020304" pitchFamily="18" charset="0"/>
              </a:rPr>
              <a:t>«Герб выполнен на щите французской геральдической формы, разделенном на три поля горизонтальными линиями. В верхней части герба на сером фоне расположена надпись „</a:t>
            </a:r>
            <a:r>
              <a:rPr lang="ru-RU" sz="1600" dirty="0" err="1">
                <a:latin typeface="Times New Roman" panose="02020603050405020304" pitchFamily="18" charset="0"/>
                <a:cs typeface="Times New Roman" panose="02020603050405020304" pitchFamily="18" charset="0"/>
              </a:rPr>
              <a:t>Ульчский</a:t>
            </a:r>
            <a:r>
              <a:rPr lang="ru-RU" sz="1600" dirty="0">
                <a:latin typeface="Times New Roman" panose="02020603050405020304" pitchFamily="18" charset="0"/>
                <a:cs typeface="Times New Roman" panose="02020603050405020304" pitchFamily="18" charset="0"/>
              </a:rPr>
              <a:t> район“, выполненная в желтом цвете. В центральной части щита, на фоне трехцветного флага Хабаровского края изображено: на поле зелёного цвета — </a:t>
            </a:r>
            <a:r>
              <a:rPr lang="ru-RU" sz="1600" dirty="0" err="1">
                <a:latin typeface="Times New Roman" panose="02020603050405020304" pitchFamily="18" charset="0"/>
                <a:cs typeface="Times New Roman" panose="02020603050405020304" pitchFamily="18" charset="0"/>
              </a:rPr>
              <a:t>белоплечий</a:t>
            </a:r>
            <a:r>
              <a:rPr lang="ru-RU" sz="1600" dirty="0">
                <a:latin typeface="Times New Roman" panose="02020603050405020304" pitchFamily="18" charset="0"/>
                <a:cs typeface="Times New Roman" panose="02020603050405020304" pitchFamily="18" charset="0"/>
              </a:rPr>
              <a:t> орлан, выполненный в серо-белом цвете; на поле белого цвета — символическое изображение дерева хвойной породы, выполненное в серых тонах; на поле синего цвета — рыба лососевой породы, выполненная в серых тонах; в нижней части щита, на зелёном фоне изображён традиционный </a:t>
            </a:r>
            <a:r>
              <a:rPr lang="ru-RU" sz="1600" dirty="0" err="1">
                <a:latin typeface="Times New Roman" panose="02020603050405020304" pitchFamily="18" charset="0"/>
                <a:cs typeface="Times New Roman" panose="02020603050405020304" pitchFamily="18" charset="0"/>
              </a:rPr>
              <a:t>Ульчский</a:t>
            </a:r>
            <a:r>
              <a:rPr lang="ru-RU" sz="1600" dirty="0">
                <a:latin typeface="Times New Roman" panose="02020603050405020304" pitchFamily="18" charset="0"/>
                <a:cs typeface="Times New Roman" panose="02020603050405020304" pitchFamily="18" charset="0"/>
              </a:rPr>
              <a:t> национальный орнамент, выполненный в белом цвете». Герб составлен по определенным правилам. Он является своеобразным памятником преемственности истории и культуры, отражает природно-климатическую особенность и основную направленность традиций населения района. </a:t>
            </a:r>
            <a:r>
              <a:rPr lang="ru-RU" sz="1600" dirty="0" err="1">
                <a:latin typeface="Times New Roman" panose="02020603050405020304" pitchFamily="18" charset="0"/>
                <a:cs typeface="Times New Roman" panose="02020603050405020304" pitchFamily="18" charset="0"/>
              </a:rPr>
              <a:t>Белоплечий</a:t>
            </a:r>
            <a:r>
              <a:rPr lang="ru-RU" sz="1600" dirty="0">
                <a:latin typeface="Times New Roman" panose="02020603050405020304" pitchFamily="18" charset="0"/>
                <a:cs typeface="Times New Roman" panose="02020603050405020304" pitchFamily="18" charset="0"/>
              </a:rPr>
              <a:t> орлан символизирует уникальность </a:t>
            </a:r>
            <a:r>
              <a:rPr lang="ru-RU" sz="1600" dirty="0" err="1">
                <a:latin typeface="Times New Roman" panose="02020603050405020304" pitchFamily="18" charset="0"/>
                <a:cs typeface="Times New Roman" panose="02020603050405020304" pitchFamily="18" charset="0"/>
              </a:rPr>
              <a:t>Ульчского</a:t>
            </a:r>
            <a:r>
              <a:rPr lang="ru-RU" sz="1600" dirty="0">
                <a:latin typeface="Times New Roman" panose="02020603050405020304" pitchFamily="18" charset="0"/>
                <a:cs typeface="Times New Roman" panose="02020603050405020304" pitchFamily="18" charset="0"/>
              </a:rPr>
              <a:t> района, на территории которого расположена самая многочисленная и известная во всем мире популяция этой редкой птицы. Изображение дерева хвойной породы символизирует обширные лесные богатства района, основу экономики которого составляет лесная отрасль. Рыба лососевых пород символизирует богатство района биологическими ресурсами.</a:t>
            </a:r>
          </a:p>
        </p:txBody>
      </p:sp>
      <p:pic>
        <p:nvPicPr>
          <p:cNvPr id="4" name="Рисунок 3"/>
          <p:cNvPicPr>
            <a:picLocks noChangeAspect="1"/>
          </p:cNvPicPr>
          <p:nvPr/>
        </p:nvPicPr>
        <p:blipFill>
          <a:blip r:embed="rId2"/>
          <a:stretch>
            <a:fillRect/>
          </a:stretch>
        </p:blipFill>
        <p:spPr>
          <a:xfrm>
            <a:off x="10037762" y="247650"/>
            <a:ext cx="1466850" cy="1885950"/>
          </a:xfrm>
          <a:prstGeom prst="rect">
            <a:avLst/>
          </a:prstGeom>
        </p:spPr>
      </p:pic>
    </p:spTree>
    <p:extLst>
      <p:ext uri="{BB962C8B-B14F-4D97-AF65-F5344CB8AC3E}">
        <p14:creationId xmlns:p14="http://schemas.microsoft.com/office/powerpoint/2010/main" val="3435974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0693" y="624110"/>
            <a:ext cx="9693919" cy="1280890"/>
          </a:xfrm>
        </p:spPr>
        <p:txBody>
          <a:bodyPr>
            <a:noAutofit/>
          </a:bodyPr>
          <a:lstStyle/>
          <a:p>
            <a:r>
              <a:rPr lang="ru-RU" sz="1600" b="1" dirty="0" err="1">
                <a:latin typeface="Times New Roman" panose="02020603050405020304" pitchFamily="18" charset="0"/>
                <a:cs typeface="Times New Roman" panose="02020603050405020304" pitchFamily="18" charset="0"/>
              </a:rPr>
              <a:t>Муниципально</a:t>
            </a:r>
            <a:r>
              <a:rPr lang="ru-RU" sz="1600" b="1" dirty="0">
                <a:latin typeface="Times New Roman" panose="02020603050405020304" pitchFamily="18" charset="0"/>
                <a:cs typeface="Times New Roman" panose="02020603050405020304" pitchFamily="18" charset="0"/>
              </a:rPr>
              <a:t>-территориальное </a:t>
            </a:r>
            <a:r>
              <a:rPr lang="ru-RU" sz="1600" b="1" dirty="0" smtClean="0">
                <a:latin typeface="Times New Roman" panose="02020603050405020304" pitchFamily="18" charset="0"/>
                <a:cs typeface="Times New Roman" panose="02020603050405020304" pitchFamily="18" charset="0"/>
              </a:rPr>
              <a:t>устройство</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Административный центр района </a:t>
            </a:r>
            <a:r>
              <a:rPr lang="ru-RU" sz="1600" dirty="0" smtClean="0">
                <a:latin typeface="Times New Roman" panose="02020603050405020304" pitchFamily="18" charset="0"/>
                <a:cs typeface="Times New Roman" panose="02020603050405020304" pitchFamily="18" charset="0"/>
              </a:rPr>
              <a:t> - село </a:t>
            </a:r>
            <a:r>
              <a:rPr lang="ru-RU" sz="1600" dirty="0" err="1" smtClean="0">
                <a:latin typeface="Times New Roman" panose="02020603050405020304" pitchFamily="18" charset="0"/>
                <a:cs typeface="Times New Roman" panose="02020603050405020304" pitchFamily="18" charset="0"/>
              </a:rPr>
              <a:t>Богородское</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Ульчский</a:t>
            </a:r>
            <a:r>
              <a:rPr lang="ru-RU" sz="1600" dirty="0">
                <a:latin typeface="Times New Roman" panose="02020603050405020304" pitchFamily="18" charset="0"/>
                <a:cs typeface="Times New Roman" panose="02020603050405020304" pitchFamily="18" charset="0"/>
              </a:rPr>
              <a:t> муниципальный район входят 18 муниципальных образований нижнего уровня со статусом сельских </a:t>
            </a:r>
            <a:r>
              <a:rPr lang="ru-RU" sz="1600" dirty="0" smtClean="0">
                <a:latin typeface="Times New Roman" panose="02020603050405020304" pitchFamily="18" charset="0"/>
                <a:cs typeface="Times New Roman" panose="02020603050405020304" pitchFamily="18" charset="0"/>
              </a:rPr>
              <a:t>поселений</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Населённые пункт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Ульчском</a:t>
            </a:r>
            <a:r>
              <a:rPr lang="ru-RU" sz="1600" dirty="0">
                <a:latin typeface="Times New Roman" panose="02020603050405020304" pitchFamily="18" charset="0"/>
                <a:cs typeface="Times New Roman" panose="02020603050405020304" pitchFamily="18" charset="0"/>
              </a:rPr>
              <a:t> районе 32 населённых пункта</a:t>
            </a:r>
          </a:p>
        </p:txBody>
      </p:sp>
      <p:sp>
        <p:nvSpPr>
          <p:cNvPr id="3" name="Объект 2"/>
          <p:cNvSpPr>
            <a:spLocks noGrp="1"/>
          </p:cNvSpPr>
          <p:nvPr>
            <p:ph idx="1"/>
          </p:nvPr>
        </p:nvSpPr>
        <p:spPr>
          <a:xfrm>
            <a:off x="1810693" y="2133599"/>
            <a:ext cx="9693919" cy="3977489"/>
          </a:xfrm>
        </p:spPr>
        <p:txBody>
          <a:bodyPr numCol="3">
            <a:noAutofit/>
          </a:bodyPr>
          <a:lstStyle/>
          <a:p>
            <a:r>
              <a:rPr lang="ru-RU" sz="1500" dirty="0">
                <a:latin typeface="Times New Roman" panose="02020603050405020304" pitchFamily="18" charset="0"/>
                <a:cs typeface="Times New Roman" panose="02020603050405020304" pitchFamily="18" charset="0"/>
              </a:rPr>
              <a:t>1 Аннинские Минеральные Воды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 </a:t>
            </a:r>
            <a:r>
              <a:rPr lang="ru-RU" sz="1500" dirty="0" err="1">
                <a:latin typeface="Times New Roman" panose="02020603050405020304" pitchFamily="18" charset="0"/>
                <a:cs typeface="Times New Roman" panose="02020603050405020304" pitchFamily="18" charset="0"/>
              </a:rPr>
              <a:t>Белоглинка</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3 </a:t>
            </a:r>
            <a:r>
              <a:rPr lang="ru-RU" sz="1500" dirty="0" err="1">
                <a:latin typeface="Times New Roman" panose="02020603050405020304" pitchFamily="18" charset="0"/>
                <a:cs typeface="Times New Roman" panose="02020603050405020304" pitchFamily="18" charset="0"/>
              </a:rPr>
              <a:t>Богородское</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4 </a:t>
            </a:r>
            <a:r>
              <a:rPr lang="ru-RU" sz="1500" dirty="0">
                <a:latin typeface="Times New Roman" panose="02020603050405020304" pitchFamily="18" charset="0"/>
                <a:cs typeface="Times New Roman" panose="02020603050405020304" pitchFamily="18" charset="0"/>
              </a:rPr>
              <a:t>Большие Санники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5 </a:t>
            </a:r>
            <a:r>
              <a:rPr lang="ru-RU" sz="1500" dirty="0">
                <a:latin typeface="Times New Roman" panose="02020603050405020304" pitchFamily="18" charset="0"/>
                <a:cs typeface="Times New Roman" panose="02020603050405020304" pitchFamily="18" charset="0"/>
              </a:rPr>
              <a:t>Булава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6 </a:t>
            </a:r>
            <a:r>
              <a:rPr lang="ru-RU" sz="1500" dirty="0" err="1">
                <a:latin typeface="Times New Roman" panose="02020603050405020304" pitchFamily="18" charset="0"/>
                <a:cs typeface="Times New Roman" panose="02020603050405020304" pitchFamily="18" charset="0"/>
              </a:rPr>
              <a:t>Быстринск</a:t>
            </a:r>
            <a:r>
              <a:rPr lang="ru-RU" sz="1500" dirty="0">
                <a:latin typeface="Times New Roman" panose="02020603050405020304" pitchFamily="18" charset="0"/>
                <a:cs typeface="Times New Roman" panose="02020603050405020304" pitchFamily="18" charset="0"/>
              </a:rPr>
              <a:t>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7 </a:t>
            </a:r>
            <a:r>
              <a:rPr lang="ru-RU" sz="1500" dirty="0">
                <a:latin typeface="Times New Roman" panose="02020603050405020304" pitchFamily="18" charset="0"/>
                <a:cs typeface="Times New Roman" panose="02020603050405020304" pitchFamily="18" charset="0"/>
              </a:rPr>
              <a:t>Воскресенское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8 </a:t>
            </a:r>
            <a:r>
              <a:rPr lang="ru-RU" sz="1500" dirty="0">
                <a:latin typeface="Times New Roman" panose="02020603050405020304" pitchFamily="18" charset="0"/>
                <a:cs typeface="Times New Roman" panose="02020603050405020304" pitchFamily="18" charset="0"/>
              </a:rPr>
              <a:t>Де-Кастри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9 </a:t>
            </a:r>
            <a:r>
              <a:rPr lang="ru-RU" sz="1500" dirty="0">
                <a:latin typeface="Times New Roman" panose="02020603050405020304" pitchFamily="18" charset="0"/>
                <a:cs typeface="Times New Roman" panose="02020603050405020304" pitchFamily="18" charset="0"/>
              </a:rPr>
              <a:t>Дуди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10 имени Максима Горького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11 </a:t>
            </a:r>
            <a:r>
              <a:rPr lang="ru-RU" sz="1500" dirty="0">
                <a:latin typeface="Times New Roman" panose="02020603050405020304" pitchFamily="18" charset="0"/>
                <a:cs typeface="Times New Roman" panose="02020603050405020304" pitchFamily="18" charset="0"/>
              </a:rPr>
              <a:t>Калиновка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12 </a:t>
            </a:r>
            <a:r>
              <a:rPr lang="ru-RU" sz="1500" dirty="0" err="1">
                <a:latin typeface="Times New Roman" panose="02020603050405020304" pitchFamily="18" charset="0"/>
                <a:cs typeface="Times New Roman" panose="02020603050405020304" pitchFamily="18" charset="0"/>
              </a:rPr>
              <a:t>Кальма</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13 </a:t>
            </a:r>
            <a:r>
              <a:rPr lang="ru-RU" sz="1500" dirty="0" err="1">
                <a:latin typeface="Times New Roman" panose="02020603050405020304" pitchFamily="18" charset="0"/>
                <a:cs typeface="Times New Roman" panose="02020603050405020304" pitchFamily="18" charset="0"/>
              </a:rPr>
              <a:t>Кизи</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14 </a:t>
            </a:r>
            <a:r>
              <a:rPr lang="ru-RU" sz="1500" dirty="0" err="1">
                <a:latin typeface="Times New Roman" panose="02020603050405020304" pitchFamily="18" charset="0"/>
                <a:cs typeface="Times New Roman" panose="02020603050405020304" pitchFamily="18" charset="0"/>
              </a:rPr>
              <a:t>Киселёвка</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15 </a:t>
            </a:r>
            <a:r>
              <a:rPr lang="ru-RU" sz="1500" dirty="0">
                <a:latin typeface="Times New Roman" panose="02020603050405020304" pitchFamily="18" charset="0"/>
                <a:cs typeface="Times New Roman" panose="02020603050405020304" pitchFamily="18" charset="0"/>
              </a:rPr>
              <a:t>Ключевой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16 </a:t>
            </a:r>
            <a:r>
              <a:rPr lang="ru-RU" sz="1500" dirty="0" err="1">
                <a:latin typeface="Times New Roman" panose="02020603050405020304" pitchFamily="18" charset="0"/>
                <a:cs typeface="Times New Roman" panose="02020603050405020304" pitchFamily="18" charset="0"/>
              </a:rPr>
              <a:t>Кольчём</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17 </a:t>
            </a:r>
            <a:r>
              <a:rPr lang="ru-RU" sz="1500" dirty="0">
                <a:latin typeface="Times New Roman" panose="02020603050405020304" pitchFamily="18" charset="0"/>
                <a:cs typeface="Times New Roman" panose="02020603050405020304" pitchFamily="18" charset="0"/>
              </a:rPr>
              <a:t>Мариинский Рейд </a:t>
            </a:r>
            <a:r>
              <a:rPr lang="ru-RU" sz="1500" dirty="0" smtClean="0">
                <a:latin typeface="Times New Roman" panose="02020603050405020304" pitchFamily="18" charset="0"/>
                <a:cs typeface="Times New Roman" panose="02020603050405020304" pitchFamily="18" charset="0"/>
              </a:rPr>
              <a:t>посёлок</a:t>
            </a:r>
          </a:p>
          <a:p>
            <a:r>
              <a:rPr lang="ru-RU" sz="1500" dirty="0" smtClean="0">
                <a:latin typeface="Times New Roman" panose="02020603050405020304" pitchFamily="18" charset="0"/>
                <a:cs typeface="Times New Roman" panose="02020603050405020304" pitchFamily="18" charset="0"/>
              </a:rPr>
              <a:t>18 </a:t>
            </a:r>
            <a:r>
              <a:rPr lang="ru-RU" sz="1500" dirty="0">
                <a:latin typeface="Times New Roman" panose="02020603050405020304" pitchFamily="18" charset="0"/>
                <a:cs typeface="Times New Roman" panose="02020603050405020304" pitchFamily="18" charset="0"/>
              </a:rPr>
              <a:t>Мариинское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19 </a:t>
            </a:r>
            <a:r>
              <a:rPr lang="ru-RU" sz="1500" dirty="0">
                <a:latin typeface="Times New Roman" panose="02020603050405020304" pitchFamily="18" charset="0"/>
                <a:cs typeface="Times New Roman" panose="02020603050405020304" pitchFamily="18" charset="0"/>
              </a:rPr>
              <a:t>Монгол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20 </a:t>
            </a:r>
            <a:r>
              <a:rPr lang="ru-RU" sz="1500" dirty="0">
                <a:latin typeface="Times New Roman" panose="02020603050405020304" pitchFamily="18" charset="0"/>
                <a:cs typeface="Times New Roman" panose="02020603050405020304" pitchFamily="18" charset="0"/>
              </a:rPr>
              <a:t>Нижняя Гавань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21 </a:t>
            </a:r>
            <a:r>
              <a:rPr lang="ru-RU" sz="1500" dirty="0">
                <a:latin typeface="Times New Roman" panose="02020603050405020304" pitchFamily="18" charset="0"/>
                <a:cs typeface="Times New Roman" panose="02020603050405020304" pitchFamily="18" charset="0"/>
              </a:rPr>
              <a:t>Новотроицкое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22 </a:t>
            </a:r>
            <a:r>
              <a:rPr lang="ru-RU" sz="1500" dirty="0">
                <a:latin typeface="Times New Roman" panose="02020603050405020304" pitchFamily="18" charset="0"/>
                <a:cs typeface="Times New Roman" panose="02020603050405020304" pitchFamily="18" charset="0"/>
              </a:rPr>
              <a:t>Решающий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23 </a:t>
            </a:r>
            <a:r>
              <a:rPr lang="ru-RU" sz="1500" dirty="0">
                <a:latin typeface="Times New Roman" panose="02020603050405020304" pitchFamily="18" charset="0"/>
                <a:cs typeface="Times New Roman" panose="02020603050405020304" pitchFamily="18" charset="0"/>
              </a:rPr>
              <a:t>Савинское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24 </a:t>
            </a:r>
            <a:r>
              <a:rPr lang="ru-RU" sz="1500" dirty="0">
                <a:latin typeface="Times New Roman" panose="02020603050405020304" pitchFamily="18" charset="0"/>
                <a:cs typeface="Times New Roman" panose="02020603050405020304" pitchFamily="18" charset="0"/>
              </a:rPr>
              <a:t>Солонцы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25 </a:t>
            </a:r>
            <a:r>
              <a:rPr lang="ru-RU" sz="1500" dirty="0">
                <a:latin typeface="Times New Roman" panose="02020603050405020304" pitchFamily="18" charset="0"/>
                <a:cs typeface="Times New Roman" panose="02020603050405020304" pitchFamily="18" charset="0"/>
              </a:rPr>
              <a:t>Софийск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26 </a:t>
            </a:r>
            <a:r>
              <a:rPr lang="ru-RU" sz="1500" dirty="0">
                <a:latin typeface="Times New Roman" panose="02020603050405020304" pitchFamily="18" charset="0"/>
                <a:cs typeface="Times New Roman" panose="02020603050405020304" pitchFamily="18" charset="0"/>
              </a:rPr>
              <a:t>Сусанино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27 </a:t>
            </a:r>
            <a:r>
              <a:rPr lang="ru-RU" sz="1500" dirty="0">
                <a:latin typeface="Times New Roman" panose="02020603050405020304" pitchFamily="18" charset="0"/>
                <a:cs typeface="Times New Roman" panose="02020603050405020304" pitchFamily="18" charset="0"/>
              </a:rPr>
              <a:t>Тахта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28 </a:t>
            </a:r>
            <a:r>
              <a:rPr lang="ru-RU" sz="1500" dirty="0" err="1">
                <a:latin typeface="Times New Roman" panose="02020603050405020304" pitchFamily="18" charset="0"/>
                <a:cs typeface="Times New Roman" panose="02020603050405020304" pitchFamily="18" charset="0"/>
              </a:rPr>
              <a:t>Тулинское</a:t>
            </a:r>
            <a:r>
              <a:rPr lang="ru-RU" sz="1500" dirty="0">
                <a:latin typeface="Times New Roman" panose="02020603050405020304" pitchFamily="18" charset="0"/>
                <a:cs typeface="Times New Roman" panose="02020603050405020304" pitchFamily="18" charset="0"/>
              </a:rPr>
              <a:t>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29 </a:t>
            </a:r>
            <a:r>
              <a:rPr lang="ru-RU" sz="1500" dirty="0" err="1">
                <a:latin typeface="Times New Roman" panose="02020603050405020304" pitchFamily="18" charset="0"/>
                <a:cs typeface="Times New Roman" panose="02020603050405020304" pitchFamily="18" charset="0"/>
              </a:rPr>
              <a:t>Тыр</a:t>
            </a:r>
            <a:r>
              <a:rPr lang="ru-RU" sz="1500" dirty="0">
                <a:latin typeface="Times New Roman" panose="02020603050405020304" pitchFamily="18" charset="0"/>
                <a:cs typeface="Times New Roman" panose="02020603050405020304" pitchFamily="18" charset="0"/>
              </a:rPr>
              <a:t>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30 </a:t>
            </a:r>
            <a:r>
              <a:rPr lang="ru-RU" sz="1500" dirty="0">
                <a:latin typeface="Times New Roman" panose="02020603050405020304" pitchFamily="18" charset="0"/>
                <a:cs typeface="Times New Roman" panose="02020603050405020304" pitchFamily="18" charset="0"/>
              </a:rPr>
              <a:t>Ухта село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31 </a:t>
            </a:r>
            <a:r>
              <a:rPr lang="ru-RU" sz="1500" dirty="0" err="1">
                <a:latin typeface="Times New Roman" panose="02020603050405020304" pitchFamily="18" charset="0"/>
                <a:cs typeface="Times New Roman" panose="02020603050405020304" pitchFamily="18" charset="0"/>
              </a:rPr>
              <a:t>Циммермановка</a:t>
            </a:r>
            <a:r>
              <a:rPr lang="ru-RU" sz="1500" dirty="0">
                <a:latin typeface="Times New Roman" panose="02020603050405020304" pitchFamily="18" charset="0"/>
                <a:cs typeface="Times New Roman" panose="02020603050405020304" pitchFamily="18" charset="0"/>
              </a:rPr>
              <a:t> посёлок </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32 </a:t>
            </a:r>
            <a:r>
              <a:rPr lang="ru-RU" sz="1500" dirty="0" err="1">
                <a:latin typeface="Times New Roman" panose="02020603050405020304" pitchFamily="18" charset="0"/>
                <a:cs typeface="Times New Roman" panose="02020603050405020304" pitchFamily="18" charset="0"/>
              </a:rPr>
              <a:t>Чильба</a:t>
            </a:r>
            <a:r>
              <a:rPr lang="ru-RU" sz="1500" dirty="0">
                <a:latin typeface="Times New Roman" panose="02020603050405020304" pitchFamily="18" charset="0"/>
                <a:cs typeface="Times New Roman" panose="02020603050405020304" pitchFamily="18" charset="0"/>
              </a:rPr>
              <a:t> село</a:t>
            </a:r>
          </a:p>
        </p:txBody>
      </p:sp>
    </p:spTree>
    <p:extLst>
      <p:ext uri="{BB962C8B-B14F-4D97-AF65-F5344CB8AC3E}">
        <p14:creationId xmlns:p14="http://schemas.microsoft.com/office/powerpoint/2010/main" val="2507912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1943" y="596401"/>
            <a:ext cx="8911687" cy="807526"/>
          </a:xfrm>
        </p:spPr>
        <p:txBody>
          <a:bodyPr>
            <a:normAutofit/>
          </a:bodyPr>
          <a:lstStyle/>
          <a:p>
            <a:r>
              <a:rPr lang="ru-RU" sz="2800" dirty="0" smtClean="0">
                <a:latin typeface="Times New Roman" panose="02020603050405020304" pitchFamily="18" charset="0"/>
                <a:cs typeface="Times New Roman" panose="02020603050405020304" pitchFamily="18" charset="0"/>
              </a:rPr>
              <a:t>Хабаровский район</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2800" y="1616364"/>
            <a:ext cx="8669048" cy="3057236"/>
          </a:xfrm>
        </p:spPr>
        <p:txBody>
          <a:bodyPr>
            <a:normAutofit/>
          </a:bodyPr>
          <a:lstStyle/>
          <a:p>
            <a:pPr algn="just"/>
            <a:r>
              <a:rPr lang="ru-RU" sz="1600" dirty="0">
                <a:latin typeface="Times New Roman" panose="02020603050405020304" pitchFamily="18" charset="0"/>
                <a:cs typeface="Times New Roman" panose="02020603050405020304" pitchFamily="18" charset="0"/>
              </a:rPr>
              <a:t>Хабаровский район расположен в юго-западной части Хабаровского края. На юго-западе граничит с КНР. Состоит из двух отдельных частей, разделённых территорией Амурского района и рекой Амур. Южная (правобережная) часть расположена вокруг города Хабаровска, а северная (левобережная) — по левому берегу реки Амур, в бассейне реки Тунгуска и её притоков. Граничит со следующими районами Хабаровского края: с Солнечным и </a:t>
            </a:r>
            <a:r>
              <a:rPr lang="ru-RU" sz="1600" dirty="0" err="1">
                <a:latin typeface="Times New Roman" panose="02020603050405020304" pitchFamily="18" charset="0"/>
                <a:cs typeface="Times New Roman" panose="02020603050405020304" pitchFamily="18" charset="0"/>
              </a:rPr>
              <a:t>Верхнебуреинским</a:t>
            </a:r>
            <a:r>
              <a:rPr lang="ru-RU" sz="1600" dirty="0">
                <a:latin typeface="Times New Roman" panose="02020603050405020304" pitchFamily="18" charset="0"/>
                <a:cs typeface="Times New Roman" panose="02020603050405020304" pitchFamily="18" charset="0"/>
              </a:rPr>
              <a:t> на севере и </a:t>
            </a:r>
            <a:r>
              <a:rPr lang="ru-RU" sz="1600" dirty="0" err="1">
                <a:latin typeface="Times New Roman" panose="02020603050405020304" pitchFamily="18" charset="0"/>
                <a:cs typeface="Times New Roman" panose="02020603050405020304" pitchFamily="18" charset="0"/>
              </a:rPr>
              <a:t>северозападе</a:t>
            </a:r>
            <a:r>
              <a:rPr lang="ru-RU" sz="1600" dirty="0">
                <a:latin typeface="Times New Roman" panose="02020603050405020304" pitchFamily="18" charset="0"/>
                <a:cs typeface="Times New Roman" panose="02020603050405020304" pitchFamily="18" charset="0"/>
              </a:rPr>
              <a:t>, с Амурским в центре, с районом имени Лазо на юге, с Нанайским — на востоке. На западе граничит с Еврейской автономной областью. Основные реки — Амур, Уссури и Амурская протока, Сита, Обор, Тунгуска, Кур, </a:t>
            </a:r>
            <a:r>
              <a:rPr lang="ru-RU" sz="1600" dirty="0" err="1">
                <a:latin typeface="Times New Roman" panose="02020603050405020304" pitchFamily="18" charset="0"/>
                <a:cs typeface="Times New Roman" panose="02020603050405020304" pitchFamily="18" charset="0"/>
              </a:rPr>
              <a:t>Урми</a:t>
            </a:r>
            <a:r>
              <a:rPr lang="ru-RU" sz="1600" dirty="0">
                <a:latin typeface="Times New Roman" panose="02020603050405020304" pitchFamily="18" charset="0"/>
                <a:cs typeface="Times New Roman" panose="02020603050405020304" pitchFamily="18" charset="0"/>
              </a:rPr>
              <a:t>, Каменушка, Чирки, Осиновая. Петропавловское озеро — самое большое озеро района, связано с Амуром через протоки Кривая, Чепчики, Малышевская и Петропавловская. В районе также находится искусственное озеро Благодатное.</a:t>
            </a:r>
          </a:p>
        </p:txBody>
      </p:sp>
      <p:pic>
        <p:nvPicPr>
          <p:cNvPr id="4" name="Рисунок 3"/>
          <p:cNvPicPr>
            <a:picLocks noChangeAspect="1"/>
          </p:cNvPicPr>
          <p:nvPr/>
        </p:nvPicPr>
        <p:blipFill>
          <a:blip r:embed="rId2"/>
          <a:stretch>
            <a:fillRect/>
          </a:stretch>
        </p:blipFill>
        <p:spPr>
          <a:xfrm>
            <a:off x="1025091" y="1550698"/>
            <a:ext cx="2226109" cy="4877811"/>
          </a:xfrm>
          <a:prstGeom prst="rect">
            <a:avLst/>
          </a:prstGeom>
        </p:spPr>
      </p:pic>
      <p:pic>
        <p:nvPicPr>
          <p:cNvPr id="1026" name="Picture 2" descr="https://avatars.mds.yandex.net/i?id=411270964cbde9ebf9fef6ad8777be1c523381a9-852624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907" y="4406822"/>
            <a:ext cx="3846057" cy="2093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6c559bb1dfd8568c2d69217e2dc75a92376d0203-9068341-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955" y="4406822"/>
            <a:ext cx="4040352" cy="209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30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808" y="497704"/>
            <a:ext cx="8911687" cy="1280890"/>
          </a:xfrm>
        </p:spPr>
        <p:txBody>
          <a:bodyPr>
            <a:normAutofit/>
          </a:bodyPr>
          <a:lstStyle/>
          <a:p>
            <a:r>
              <a:rPr lang="ru-RU" sz="2800" dirty="0">
                <a:latin typeface="Times New Roman" panose="02020603050405020304" pitchFamily="18" charset="0"/>
                <a:cs typeface="Times New Roman" panose="02020603050405020304" pitchFamily="18" charset="0"/>
              </a:rPr>
              <a:t>Герб Хабаровского района</a:t>
            </a:r>
          </a:p>
        </p:txBody>
      </p:sp>
      <p:sp>
        <p:nvSpPr>
          <p:cNvPr id="3" name="Объект 2"/>
          <p:cNvSpPr>
            <a:spLocks noGrp="1"/>
          </p:cNvSpPr>
          <p:nvPr>
            <p:ph idx="1"/>
          </p:nvPr>
        </p:nvSpPr>
        <p:spPr>
          <a:xfrm>
            <a:off x="1055374" y="2516863"/>
            <a:ext cx="10481570" cy="3267610"/>
          </a:xfrm>
        </p:spPr>
        <p:txBody>
          <a:bodyPr>
            <a:noAutofit/>
          </a:bodyPr>
          <a:lstStyle/>
          <a:p>
            <a:pPr algn="just"/>
            <a:r>
              <a:rPr lang="ru-RU" sz="1200" dirty="0">
                <a:latin typeface="Times New Roman" panose="02020603050405020304" pitchFamily="18" charset="0"/>
                <a:cs typeface="Times New Roman" panose="02020603050405020304" pitchFamily="18" charset="0"/>
              </a:rPr>
              <a:t>«В поле, разделённом опрокинутым узким серебряным вилообразным крестом на зелень, </a:t>
            </a:r>
            <a:r>
              <a:rPr lang="ru-RU" sz="1200" dirty="0" err="1">
                <a:latin typeface="Times New Roman" panose="02020603050405020304" pitchFamily="18" charset="0"/>
                <a:cs typeface="Times New Roman" panose="02020603050405020304" pitchFamily="18" charset="0"/>
              </a:rPr>
              <a:t>червлень</a:t>
            </a:r>
            <a:r>
              <a:rPr lang="ru-RU" sz="1200" dirty="0">
                <a:latin typeface="Times New Roman" panose="02020603050405020304" pitchFamily="18" charset="0"/>
                <a:cs typeface="Times New Roman" panose="02020603050405020304" pitchFamily="18" charset="0"/>
              </a:rPr>
              <a:t> и лазурь, поверх всего — восстающий золотой тигр, сопровождаемый вверху справа золотым пучком колосьев, а слева серебряной кедровой шишкой с иглами того же металла». Герб Хабаровского муниципального района, может воспроизводиться в двух равно допустимых версиях: без вольной части и с вольной частью (четырехугольником, примыкающим к верхнему правому углу щита) с воспроизведённым в нем гербом Хабаровского края. Герб Хабаровского муниципального района может воспроизводиться без короны и со статусной территориальной короной. Геральдическая фигура — вилообразный крест в гербе Хабаровского муниципального района многозначна и символизирует: — три основные автомобильные магистрали: М60 Хабаровск—Владивосток (с выездом на автомагистраль Хабаровск—Чита), Хабаровск—Находка и Хабаровск—Комсомольск-на-Амуре; — три железнодорожных направления: южное (на Владивосток и Восточный порт), западное (на Москву) и северное (на Комсомольск-на-Амуре); — расположение Хабаровского района в месте впадения в Амур реки Уссури. Хабаровский край — ареал занесённых в Красную книгу России амурских тигров. Тигр в геральдике — это не только символ ярости и силы, но и символ отваги, смелости. Тигр — символ богатства и величия фауны Дальнего Востока. Связь района и центра Хабаровского края — города Хабаровск, также символически передается образом тигра, как одной из фигур (одной из фигур герба города). Хабаровский муниципальный район расположен вокруг большого индустриального города, центра края — Хабаровска. И поэтому одна из задач района — обеспечение города сельскохозяйственной продукцией, что символически отражено в гербе и зелёным цветом, и хлебными колосьями. Сноп из колосьев является также символом единения, общности; В Хабаровском муниципальном районе много лесов, в левобережной части района находится охотничье хозяйство и развита лесозаготовка, в южной, правобережной части проводятся </a:t>
            </a:r>
            <a:r>
              <a:rPr lang="ru-RU" sz="1200" dirty="0" err="1">
                <a:latin typeface="Times New Roman" panose="02020603050405020304" pitchFamily="18" charset="0"/>
                <a:cs typeface="Times New Roman" panose="02020603050405020304" pitchFamily="18" charset="0"/>
              </a:rPr>
              <a:t>лесовосстановление</a:t>
            </a:r>
            <a:r>
              <a:rPr lang="ru-RU" sz="1200" dirty="0">
                <a:latin typeface="Times New Roman" panose="02020603050405020304" pitchFamily="18" charset="0"/>
                <a:cs typeface="Times New Roman" panose="02020603050405020304" pitchFamily="18" charset="0"/>
              </a:rPr>
              <a:t> и лесоустройство, расположен государственный природный заповедник (что символически отражено кедровой веткой с шишкой). Кедр — это символ величия и долголетия. Кедр — основная лесообразующая хвойная порода </a:t>
            </a:r>
            <a:r>
              <a:rPr lang="ru-RU" sz="1200" dirty="0" err="1">
                <a:latin typeface="Times New Roman" panose="02020603050405020304" pitchFamily="18" charset="0"/>
                <a:cs typeface="Times New Roman" panose="02020603050405020304" pitchFamily="18" charset="0"/>
              </a:rPr>
              <a:t>кедровошироколиственных</a:t>
            </a:r>
            <a:r>
              <a:rPr lang="ru-RU" sz="1200" dirty="0">
                <a:latin typeface="Times New Roman" panose="02020603050405020304" pitchFamily="18" charset="0"/>
                <a:cs typeface="Times New Roman" panose="02020603050405020304" pitchFamily="18" charset="0"/>
              </a:rPr>
              <a:t> и хвойных лесов, основа питания животных экосистемы лесов, ценное лекарственное сырье — кедровое масло, успешно применяемое в медицине. Зелёный цвет символизирует весну, здоровье, природу, надежду. Серебро — символ чистоты, открытости, примирения. Лазурь — символ возвышенных устремлений, искренности, преданности, возрождения. Золото — символ высшей ценности, величия, великодушия, богатства, урожая</a:t>
            </a:r>
          </a:p>
        </p:txBody>
      </p:sp>
      <p:pic>
        <p:nvPicPr>
          <p:cNvPr id="4" name="Рисунок 3"/>
          <p:cNvPicPr>
            <a:picLocks noChangeAspect="1"/>
          </p:cNvPicPr>
          <p:nvPr/>
        </p:nvPicPr>
        <p:blipFill>
          <a:blip r:embed="rId2"/>
          <a:stretch>
            <a:fillRect/>
          </a:stretch>
        </p:blipFill>
        <p:spPr>
          <a:xfrm>
            <a:off x="9609137" y="497704"/>
            <a:ext cx="1895475" cy="1928625"/>
          </a:xfrm>
          <a:prstGeom prst="rect">
            <a:avLst/>
          </a:prstGeom>
        </p:spPr>
      </p:pic>
    </p:spTree>
    <p:extLst>
      <p:ext uri="{BB962C8B-B14F-4D97-AF65-F5344CB8AC3E}">
        <p14:creationId xmlns:p14="http://schemas.microsoft.com/office/powerpoint/2010/main" val="4282708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3245" y="624110"/>
            <a:ext cx="9431368" cy="1280890"/>
          </a:xfrm>
        </p:spPr>
        <p:txBody>
          <a:bodyPr>
            <a:noAutofit/>
          </a:bodyPr>
          <a:lstStyle/>
          <a:p>
            <a:r>
              <a:rPr lang="ru-RU" sz="1500" b="1" dirty="0" err="1">
                <a:latin typeface="Times New Roman" panose="02020603050405020304" pitchFamily="18" charset="0"/>
                <a:cs typeface="Times New Roman" panose="02020603050405020304" pitchFamily="18" charset="0"/>
              </a:rPr>
              <a:t>Муниципально</a:t>
            </a:r>
            <a:r>
              <a:rPr lang="ru-RU" sz="1500" b="1" dirty="0">
                <a:latin typeface="Times New Roman" panose="02020603050405020304" pitchFamily="18" charset="0"/>
                <a:cs typeface="Times New Roman" panose="02020603050405020304" pitchFamily="18" charset="0"/>
              </a:rPr>
              <a:t>-территориальное устройство </a:t>
            </a:r>
            <a:r>
              <a:rPr lang="ru-RU" sz="1500" b="1" dirty="0" smtClean="0">
                <a:latin typeface="Times New Roman" panose="02020603050405020304" pitchFamily="18" charset="0"/>
                <a:cs typeface="Times New Roman" panose="02020603050405020304" pitchFamily="18" charset="0"/>
              </a:rPr>
              <a:t/>
            </a:r>
            <a:br>
              <a:rPr lang="ru-RU" sz="1500" b="1" dirty="0" smtClean="0">
                <a:latin typeface="Times New Roman" panose="02020603050405020304" pitchFamily="18" charset="0"/>
                <a:cs typeface="Times New Roman" panose="02020603050405020304" pitchFamily="18" charset="0"/>
              </a:rPr>
            </a:br>
            <a:r>
              <a:rPr lang="ru-RU" sz="1500" dirty="0">
                <a:latin typeface="Times New Roman" panose="02020603050405020304" pitchFamily="18" charset="0"/>
                <a:cs typeface="Times New Roman" panose="02020603050405020304" pitchFamily="18" charset="0"/>
              </a:rPr>
              <a:t>Административный центр района </a:t>
            </a:r>
            <a:r>
              <a:rPr lang="ru-RU" sz="1500" dirty="0" smtClean="0">
                <a:latin typeface="Times New Roman" panose="02020603050405020304" pitchFamily="18" charset="0"/>
                <a:cs typeface="Times New Roman" panose="02020603050405020304" pitchFamily="18" charset="0"/>
              </a:rPr>
              <a:t>– Хабаровск.</a:t>
            </a:r>
            <a:br>
              <a:rPr lang="ru-RU" sz="1500" dirty="0" smtClean="0">
                <a:latin typeface="Times New Roman" panose="02020603050405020304" pitchFamily="18" charset="0"/>
                <a:cs typeface="Times New Roman" panose="02020603050405020304" pitchFamily="18" charset="0"/>
              </a:rPr>
            </a:br>
            <a:r>
              <a:rPr lang="ru-RU" sz="1500" dirty="0" smtClean="0">
                <a:latin typeface="Times New Roman" panose="02020603050405020304" pitchFamily="18" charset="0"/>
                <a:cs typeface="Times New Roman" panose="02020603050405020304" pitchFamily="18" charset="0"/>
              </a:rPr>
              <a:t>В </a:t>
            </a:r>
            <a:r>
              <a:rPr lang="ru-RU" sz="1500" dirty="0">
                <a:latin typeface="Times New Roman" panose="02020603050405020304" pitchFamily="18" charset="0"/>
                <a:cs typeface="Times New Roman" panose="02020603050405020304" pitchFamily="18" charset="0"/>
              </a:rPr>
              <a:t>Хабаровский муниципальный район входят 27 муниципальных образований нижнего уровня, в том числе 1 городское и 26 сельских </a:t>
            </a:r>
            <a:r>
              <a:rPr lang="ru-RU" sz="1500" dirty="0" smtClean="0">
                <a:latin typeface="Times New Roman" panose="02020603050405020304" pitchFamily="18" charset="0"/>
                <a:cs typeface="Times New Roman" panose="02020603050405020304" pitchFamily="18" charset="0"/>
              </a:rPr>
              <a:t>поселений </a:t>
            </a:r>
            <a:br>
              <a:rPr lang="ru-RU" sz="1500" dirty="0" smtClean="0">
                <a:latin typeface="Times New Roman" panose="02020603050405020304" pitchFamily="18" charset="0"/>
                <a:cs typeface="Times New Roman" panose="02020603050405020304" pitchFamily="18" charset="0"/>
              </a:rPr>
            </a:br>
            <a:r>
              <a:rPr lang="ru-RU" sz="1500" b="1" dirty="0" smtClean="0">
                <a:latin typeface="Times New Roman" panose="02020603050405020304" pitchFamily="18" charset="0"/>
                <a:cs typeface="Times New Roman" panose="02020603050405020304" pitchFamily="18" charset="0"/>
              </a:rPr>
              <a:t>Населённые пункты</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dirty="0" smtClean="0">
                <a:latin typeface="Times New Roman" panose="02020603050405020304" pitchFamily="18" charset="0"/>
                <a:cs typeface="Times New Roman" panose="02020603050405020304" pitchFamily="18" charset="0"/>
              </a:rPr>
              <a:t>пунктов</a:t>
            </a:r>
            <a:r>
              <a:rPr lang="ru-RU" sz="1500" dirty="0">
                <a:latin typeface="Times New Roman" panose="02020603050405020304" pitchFamily="18" charset="0"/>
                <a:cs typeface="Times New Roman" panose="02020603050405020304" pitchFamily="18" charset="0"/>
              </a:rPr>
              <a:t>, в том числе 1 городской (рабочий посёлок) и 69 сельских</a:t>
            </a:r>
          </a:p>
        </p:txBody>
      </p:sp>
      <p:sp>
        <p:nvSpPr>
          <p:cNvPr id="3" name="Объект 2"/>
          <p:cNvSpPr>
            <a:spLocks noGrp="1"/>
          </p:cNvSpPr>
          <p:nvPr>
            <p:ph idx="1"/>
          </p:nvPr>
        </p:nvSpPr>
        <p:spPr>
          <a:xfrm>
            <a:off x="1991763" y="2073244"/>
            <a:ext cx="9512850" cy="3704628"/>
          </a:xfrm>
        </p:spPr>
        <p:txBody>
          <a:bodyPr numCol="5">
            <a:noAutofit/>
          </a:bodyPr>
          <a:lstStyle/>
          <a:p>
            <a:r>
              <a:rPr lang="ru-RU" sz="1200" dirty="0">
                <a:latin typeface="Times New Roman" panose="02020603050405020304" pitchFamily="18" charset="0"/>
                <a:cs typeface="Times New Roman" panose="02020603050405020304" pitchFamily="18" charset="0"/>
              </a:rPr>
              <a:t>1 </a:t>
            </a:r>
            <a:r>
              <a:rPr lang="ru-RU" sz="1200" dirty="0" err="1">
                <a:latin typeface="Times New Roman" panose="02020603050405020304" pitchFamily="18" charset="0"/>
                <a:cs typeface="Times New Roman" panose="02020603050405020304" pitchFamily="18" charset="0"/>
              </a:rPr>
              <a:t>Анастасьевка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 </a:t>
            </a:r>
            <a:r>
              <a:rPr lang="ru-RU" sz="1200" dirty="0">
                <a:latin typeface="Times New Roman" panose="02020603050405020304" pitchFamily="18" charset="0"/>
                <a:cs typeface="Times New Roman" panose="02020603050405020304" pitchFamily="18" charset="0"/>
              </a:rPr>
              <a:t>Благодатное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 </a:t>
            </a:r>
            <a:r>
              <a:rPr lang="ru-RU" sz="1200" dirty="0" err="1">
                <a:latin typeface="Times New Roman" panose="02020603050405020304" pitchFamily="18" charset="0"/>
                <a:cs typeface="Times New Roman" panose="02020603050405020304" pitchFamily="18" charset="0"/>
              </a:rPr>
              <a:t>Бычиха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 </a:t>
            </a:r>
            <a:r>
              <a:rPr lang="ru-RU" sz="1200" dirty="0">
                <a:latin typeface="Times New Roman" panose="02020603050405020304" pitchFamily="18" charset="0"/>
                <a:cs typeface="Times New Roman" panose="02020603050405020304" pitchFamily="18" charset="0"/>
              </a:rPr>
              <a:t>Виноградовка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 </a:t>
            </a:r>
            <a:r>
              <a:rPr lang="ru-RU" sz="1200" dirty="0">
                <a:latin typeface="Times New Roman" panose="02020603050405020304" pitchFamily="18" charset="0"/>
                <a:cs typeface="Times New Roman" panose="02020603050405020304" pitchFamily="18" charset="0"/>
              </a:rPr>
              <a:t>Воронежское-1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 </a:t>
            </a:r>
            <a:r>
              <a:rPr lang="ru-RU" sz="1200" dirty="0">
                <a:latin typeface="Times New Roman" panose="02020603050405020304" pitchFamily="18" charset="0"/>
                <a:cs typeface="Times New Roman" panose="02020603050405020304" pitchFamily="18" charset="0"/>
              </a:rPr>
              <a:t>Воронежское-2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7 </a:t>
            </a:r>
            <a:r>
              <a:rPr lang="ru-RU" sz="1200" dirty="0">
                <a:latin typeface="Times New Roman" panose="02020603050405020304" pitchFamily="18" charset="0"/>
                <a:cs typeface="Times New Roman" panose="02020603050405020304" pitchFamily="18" charset="0"/>
              </a:rPr>
              <a:t>Воронежское-3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8 </a:t>
            </a:r>
            <a:r>
              <a:rPr lang="ru-RU" sz="1200" dirty="0">
                <a:latin typeface="Times New Roman" panose="02020603050405020304" pitchFamily="18" charset="0"/>
                <a:cs typeface="Times New Roman" panose="02020603050405020304" pitchFamily="18" charset="0"/>
              </a:rPr>
              <a:t>Восточное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9 </a:t>
            </a:r>
            <a:r>
              <a:rPr lang="ru-RU" sz="1200" dirty="0">
                <a:latin typeface="Times New Roman" panose="02020603050405020304" pitchFamily="18" charset="0"/>
                <a:cs typeface="Times New Roman" panose="02020603050405020304" pitchFamily="18" charset="0"/>
              </a:rPr>
              <a:t>Восход </a:t>
            </a:r>
            <a:r>
              <a:rPr lang="ru-RU" sz="1200" dirty="0" smtClean="0">
                <a:latin typeface="Times New Roman" panose="02020603050405020304" pitchFamily="18" charset="0"/>
                <a:cs typeface="Times New Roman" panose="02020603050405020304" pitchFamily="18" charset="0"/>
              </a:rPr>
              <a:t>село</a:t>
            </a:r>
          </a:p>
          <a:p>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Вятское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11 </a:t>
            </a:r>
            <a:r>
              <a:rPr lang="ru-RU" sz="1200" dirty="0">
                <a:latin typeface="Times New Roman" panose="02020603050405020304" pitchFamily="18" charset="0"/>
                <a:cs typeface="Times New Roman" panose="02020603050405020304" pitchFamily="18" charset="0"/>
              </a:rPr>
              <a:t>Галкино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12 </a:t>
            </a:r>
            <a:r>
              <a:rPr lang="ru-RU" sz="1200" dirty="0">
                <a:latin typeface="Times New Roman" panose="02020603050405020304" pitchFamily="18" charset="0"/>
                <a:cs typeface="Times New Roman" panose="02020603050405020304" pitchFamily="18" charset="0"/>
              </a:rPr>
              <a:t>Гаровка-1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13 </a:t>
            </a:r>
            <a:r>
              <a:rPr lang="ru-RU" sz="1200" dirty="0">
                <a:latin typeface="Times New Roman" panose="02020603050405020304" pitchFamily="18" charset="0"/>
                <a:cs typeface="Times New Roman" panose="02020603050405020304" pitchFamily="18" charset="0"/>
              </a:rPr>
              <a:t>Гаровка-2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14 </a:t>
            </a:r>
            <a:r>
              <a:rPr lang="ru-RU" sz="1200" dirty="0" err="1">
                <a:latin typeface="Times New Roman" panose="02020603050405020304" pitchFamily="18" charset="0"/>
                <a:cs typeface="Times New Roman" panose="02020603050405020304" pitchFamily="18" charset="0"/>
              </a:rPr>
              <a:t>Догордон</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15 </a:t>
            </a:r>
            <a:r>
              <a:rPr lang="ru-RU" sz="1200" dirty="0">
                <a:latin typeface="Times New Roman" panose="02020603050405020304" pitchFamily="18" charset="0"/>
                <a:cs typeface="Times New Roman" panose="02020603050405020304" pitchFamily="18" charset="0"/>
              </a:rPr>
              <a:t>Дружба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16 </a:t>
            </a:r>
            <a:r>
              <a:rPr lang="ru-RU" sz="1200" dirty="0">
                <a:latin typeface="Times New Roman" panose="02020603050405020304" pitchFamily="18" charset="0"/>
                <a:cs typeface="Times New Roman" panose="02020603050405020304" pitchFamily="18" charset="0"/>
              </a:rPr>
              <a:t>Елабуга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17 </a:t>
            </a:r>
            <a:r>
              <a:rPr lang="ru-RU" sz="1200" dirty="0">
                <a:latin typeface="Times New Roman" panose="02020603050405020304" pitchFamily="18" charset="0"/>
                <a:cs typeface="Times New Roman" panose="02020603050405020304" pitchFamily="18" charset="0"/>
              </a:rPr>
              <a:t>Заозёрное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18 </a:t>
            </a:r>
            <a:r>
              <a:rPr lang="ru-RU" sz="1200" dirty="0" err="1">
                <a:latin typeface="Times New Roman" panose="02020603050405020304" pitchFamily="18" charset="0"/>
                <a:cs typeface="Times New Roman" panose="02020603050405020304" pitchFamily="18" charset="0"/>
              </a:rPr>
              <a:t>Иванковцы</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19 </a:t>
            </a:r>
            <a:r>
              <a:rPr lang="ru-RU" sz="1200" dirty="0">
                <a:latin typeface="Times New Roman" panose="02020603050405020304" pitchFamily="18" charset="0"/>
                <a:cs typeface="Times New Roman" panose="02020603050405020304" pitchFamily="18" charset="0"/>
              </a:rPr>
              <a:t>Ильинка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20 </a:t>
            </a:r>
            <a:r>
              <a:rPr lang="ru-RU" sz="1200" dirty="0" err="1">
                <a:latin typeface="Times New Roman" panose="02020603050405020304" pitchFamily="18" charset="0"/>
                <a:cs typeface="Times New Roman" panose="02020603050405020304" pitchFamily="18" charset="0"/>
              </a:rPr>
              <a:t>Казакевичево</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21 </a:t>
            </a:r>
            <a:r>
              <a:rPr lang="ru-RU" sz="1200" dirty="0">
                <a:latin typeface="Times New Roman" panose="02020603050405020304" pitchFamily="18" charset="0"/>
                <a:cs typeface="Times New Roman" panose="02020603050405020304" pitchFamily="18" charset="0"/>
              </a:rPr>
              <a:t>Калинка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22 </a:t>
            </a:r>
            <a:r>
              <a:rPr lang="ru-RU" sz="1200" dirty="0">
                <a:latin typeface="Times New Roman" panose="02020603050405020304" pitchFamily="18" charset="0"/>
                <a:cs typeface="Times New Roman" panose="02020603050405020304" pitchFamily="18" charset="0"/>
              </a:rPr>
              <a:t>Князе-</a:t>
            </a:r>
            <a:r>
              <a:rPr lang="ru-RU" sz="1200" dirty="0" err="1">
                <a:latin typeface="Times New Roman" panose="02020603050405020304" pitchFamily="18" charset="0"/>
                <a:cs typeface="Times New Roman" panose="02020603050405020304" pitchFamily="18" charset="0"/>
              </a:rPr>
              <a:t>Волконское</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23 Константиновка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24 </a:t>
            </a:r>
            <a:r>
              <a:rPr lang="ru-RU" sz="1200" dirty="0">
                <a:latin typeface="Times New Roman" panose="02020603050405020304" pitchFamily="18" charset="0"/>
                <a:cs typeface="Times New Roman" panose="02020603050405020304" pitchFamily="18" charset="0"/>
              </a:rPr>
              <a:t>Корсаково-1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25 </a:t>
            </a:r>
            <a:r>
              <a:rPr lang="ru-RU" sz="1200" dirty="0">
                <a:latin typeface="Times New Roman" panose="02020603050405020304" pitchFamily="18" charset="0"/>
                <a:cs typeface="Times New Roman" panose="02020603050405020304" pitchFamily="18" charset="0"/>
              </a:rPr>
              <a:t>Корсаково-2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26 </a:t>
            </a:r>
            <a:r>
              <a:rPr lang="ru-RU" sz="1200" dirty="0">
                <a:latin typeface="Times New Roman" panose="02020603050405020304" pitchFamily="18" charset="0"/>
                <a:cs typeface="Times New Roman" panose="02020603050405020304" pitchFamily="18" charset="0"/>
              </a:rPr>
              <a:t>Корфовский рабочий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27 </a:t>
            </a:r>
            <a:r>
              <a:rPr lang="ru-RU" sz="1200" dirty="0" err="1">
                <a:latin typeface="Times New Roman" panose="02020603050405020304" pitchFamily="18" charset="0"/>
                <a:cs typeface="Times New Roman" panose="02020603050405020304" pitchFamily="18" charset="0"/>
              </a:rPr>
              <a:t>Краснознаменка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28 </a:t>
            </a:r>
            <a:r>
              <a:rPr lang="ru-RU" sz="1200" dirty="0" err="1">
                <a:latin typeface="Times New Roman" panose="02020603050405020304" pitchFamily="18" charset="0"/>
                <a:cs typeface="Times New Roman" panose="02020603050405020304" pitchFamily="18" charset="0"/>
              </a:rPr>
              <a:t>Краснореченское</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29 </a:t>
            </a:r>
            <a:r>
              <a:rPr lang="ru-RU" sz="1200" dirty="0">
                <a:latin typeface="Times New Roman" panose="02020603050405020304" pitchFamily="18" charset="0"/>
                <a:cs typeface="Times New Roman" panose="02020603050405020304" pitchFamily="18" charset="0"/>
              </a:rPr>
              <a:t>Красносельское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Кукан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31 </a:t>
            </a:r>
            <a:r>
              <a:rPr lang="ru-RU" sz="1200" dirty="0">
                <a:latin typeface="Times New Roman" panose="02020603050405020304" pitchFamily="18" charset="0"/>
                <a:cs typeface="Times New Roman" panose="02020603050405020304" pitchFamily="18" charset="0"/>
              </a:rPr>
              <a:t>Лесное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32 </a:t>
            </a:r>
            <a:r>
              <a:rPr lang="ru-RU" sz="1200" dirty="0">
                <a:latin typeface="Times New Roman" panose="02020603050405020304" pitchFamily="18" charset="0"/>
                <a:cs typeface="Times New Roman" panose="02020603050405020304" pitchFamily="18" charset="0"/>
              </a:rPr>
              <a:t>Малиновка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33 </a:t>
            </a:r>
            <a:r>
              <a:rPr lang="ru-RU" sz="1200" dirty="0" err="1">
                <a:latin typeface="Times New Roman" panose="02020603050405020304" pitchFamily="18" charset="0"/>
                <a:cs typeface="Times New Roman" panose="02020603050405020304" pitchFamily="18" charset="0"/>
              </a:rPr>
              <a:t>Малышево</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34 </a:t>
            </a:r>
            <a:r>
              <a:rPr lang="ru-RU" sz="1200" dirty="0">
                <a:latin typeface="Times New Roman" panose="02020603050405020304" pitchFamily="18" charset="0"/>
                <a:cs typeface="Times New Roman" panose="02020603050405020304" pitchFamily="18" charset="0"/>
              </a:rPr>
              <a:t>Матвеевка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35 </a:t>
            </a:r>
            <a:r>
              <a:rPr lang="ru-RU" sz="1200" dirty="0">
                <a:latin typeface="Times New Roman" panose="02020603050405020304" pitchFamily="18" charset="0"/>
                <a:cs typeface="Times New Roman" panose="02020603050405020304" pitchFamily="18" charset="0"/>
              </a:rPr>
              <a:t>Мирное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36 </a:t>
            </a:r>
            <a:r>
              <a:rPr lang="ru-RU" sz="1200" dirty="0">
                <a:latin typeface="Times New Roman" panose="02020603050405020304" pitchFamily="18" charset="0"/>
                <a:cs typeface="Times New Roman" panose="02020603050405020304" pitchFamily="18" charset="0"/>
              </a:rPr>
              <a:t>Мичуринское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37 </a:t>
            </a:r>
            <a:r>
              <a:rPr lang="ru-RU" sz="1200" dirty="0">
                <a:latin typeface="Times New Roman" panose="02020603050405020304" pitchFamily="18" charset="0"/>
                <a:cs typeface="Times New Roman" panose="02020603050405020304" pitchFamily="18" charset="0"/>
              </a:rPr>
              <a:t>Нагорное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38 </a:t>
            </a:r>
            <a:r>
              <a:rPr lang="ru-RU" sz="1200" dirty="0" err="1">
                <a:latin typeface="Times New Roman" panose="02020603050405020304" pitchFamily="18" charset="0"/>
                <a:cs typeface="Times New Roman" panose="02020603050405020304" pitchFamily="18" charset="0"/>
              </a:rPr>
              <a:t>Наумовка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39 </a:t>
            </a:r>
            <a:r>
              <a:rPr lang="ru-RU" sz="1200" dirty="0" err="1">
                <a:latin typeface="Times New Roman" panose="02020603050405020304" pitchFamily="18" charset="0"/>
                <a:cs typeface="Times New Roman" panose="02020603050405020304" pitchFamily="18" charset="0"/>
              </a:rPr>
              <a:t>Некрасовка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40 </a:t>
            </a:r>
            <a:r>
              <a:rPr lang="ru-RU" sz="1200" dirty="0" err="1">
                <a:latin typeface="Times New Roman" panose="02020603050405020304" pitchFamily="18" charset="0"/>
                <a:cs typeface="Times New Roman" panose="02020603050405020304" pitchFamily="18" charset="0"/>
              </a:rPr>
              <a:t>Новокаменка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41 </a:t>
            </a:r>
            <a:r>
              <a:rPr lang="ru-RU" sz="1200" dirty="0">
                <a:latin typeface="Times New Roman" panose="02020603050405020304" pitchFamily="18" charset="0"/>
                <a:cs typeface="Times New Roman" panose="02020603050405020304" pitchFamily="18" charset="0"/>
              </a:rPr>
              <a:t>Новокуровка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42 </a:t>
            </a:r>
            <a:r>
              <a:rPr lang="ru-RU" sz="1200" dirty="0">
                <a:latin typeface="Times New Roman" panose="02020603050405020304" pitchFamily="18" charset="0"/>
                <a:cs typeface="Times New Roman" panose="02020603050405020304" pitchFamily="18" charset="0"/>
              </a:rPr>
              <a:t>Новотроицкое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43 </a:t>
            </a:r>
            <a:r>
              <a:rPr lang="ru-RU" sz="1200" dirty="0">
                <a:latin typeface="Times New Roman" panose="02020603050405020304" pitchFamily="18" charset="0"/>
                <a:cs typeface="Times New Roman" panose="02020603050405020304" pitchFamily="18" charset="0"/>
              </a:rPr>
              <a:t>Осиновая Речка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44 </a:t>
            </a:r>
            <a:r>
              <a:rPr lang="ru-RU" sz="1200" dirty="0">
                <a:latin typeface="Times New Roman" panose="02020603050405020304" pitchFamily="18" charset="0"/>
                <a:cs typeface="Times New Roman" panose="02020603050405020304" pitchFamily="18" charset="0"/>
              </a:rPr>
              <a:t>Пасека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45 </a:t>
            </a:r>
            <a:r>
              <a:rPr lang="ru-RU" sz="1200" dirty="0">
                <a:latin typeface="Times New Roman" panose="02020603050405020304" pitchFamily="18" charset="0"/>
                <a:cs typeface="Times New Roman" panose="02020603050405020304" pitchFamily="18" charset="0"/>
              </a:rPr>
              <a:t>Петропавловка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46 </a:t>
            </a:r>
            <a:r>
              <a:rPr lang="ru-RU" sz="1200" dirty="0">
                <a:latin typeface="Times New Roman" panose="02020603050405020304" pitchFamily="18" charset="0"/>
                <a:cs typeface="Times New Roman" panose="02020603050405020304" pitchFamily="18" charset="0"/>
              </a:rPr>
              <a:t>Победа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47 </a:t>
            </a:r>
            <a:r>
              <a:rPr lang="ru-RU" sz="1200" dirty="0">
                <a:latin typeface="Times New Roman" panose="02020603050405020304" pitchFamily="18" charset="0"/>
                <a:cs typeface="Times New Roman" panose="02020603050405020304" pitchFamily="18" charset="0"/>
              </a:rPr>
              <a:t>Ракитное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48 </a:t>
            </a:r>
            <a:r>
              <a:rPr lang="ru-RU" sz="1200" dirty="0">
                <a:latin typeface="Times New Roman" panose="02020603050405020304" pitchFamily="18" charset="0"/>
                <a:cs typeface="Times New Roman" panose="02020603050405020304" pitchFamily="18" charset="0"/>
              </a:rPr>
              <a:t>Ровное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49 </a:t>
            </a:r>
            <a:r>
              <a:rPr lang="ru-RU" sz="1200" dirty="0">
                <a:latin typeface="Times New Roman" panose="02020603050405020304" pitchFamily="18" charset="0"/>
                <a:cs typeface="Times New Roman" panose="02020603050405020304" pitchFamily="18" charset="0"/>
              </a:rPr>
              <a:t>Рощино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50 </a:t>
            </a:r>
            <a:r>
              <a:rPr lang="ru-RU" sz="1200" dirty="0" err="1">
                <a:latin typeface="Times New Roman" panose="02020603050405020304" pitchFamily="18" charset="0"/>
                <a:cs typeface="Times New Roman" panose="02020603050405020304" pitchFamily="18" charset="0"/>
              </a:rPr>
              <a:t>Свечино</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51 </a:t>
            </a:r>
            <a:r>
              <a:rPr lang="ru-RU" sz="1200" dirty="0">
                <a:latin typeface="Times New Roman" panose="02020603050405020304" pitchFamily="18" charset="0"/>
                <a:cs typeface="Times New Roman" panose="02020603050405020304" pitchFamily="18" charset="0"/>
              </a:rPr>
              <a:t>Сергеевка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52 </a:t>
            </a:r>
            <a:r>
              <a:rPr lang="ru-RU" sz="1200" dirty="0" err="1">
                <a:latin typeface="Times New Roman" panose="02020603050405020304" pitchFamily="18" charset="0"/>
                <a:cs typeface="Times New Roman" panose="02020603050405020304" pitchFamily="18" charset="0"/>
              </a:rPr>
              <a:t>Сикачи-Алян</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53 </a:t>
            </a:r>
            <a:r>
              <a:rPr lang="ru-RU" sz="1200" dirty="0" err="1">
                <a:latin typeface="Times New Roman" panose="02020603050405020304" pitchFamily="18" charset="0"/>
                <a:cs typeface="Times New Roman" panose="02020603050405020304" pitchFamily="18" charset="0"/>
              </a:rPr>
              <a:t>Скворцово</a:t>
            </a:r>
            <a:r>
              <a:rPr lang="ru-RU" sz="1200" dirty="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54 </a:t>
            </a:r>
            <a:r>
              <a:rPr lang="ru-RU" sz="1200" dirty="0" err="1">
                <a:latin typeface="Times New Roman" panose="02020603050405020304" pitchFamily="18" charset="0"/>
                <a:cs typeface="Times New Roman" panose="02020603050405020304" pitchFamily="18" charset="0"/>
              </a:rPr>
              <a:t>Смирновка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55 </a:t>
            </a:r>
            <a:r>
              <a:rPr lang="ru-RU" sz="1200" dirty="0">
                <a:latin typeface="Times New Roman" panose="02020603050405020304" pitchFamily="18" charset="0"/>
                <a:cs typeface="Times New Roman" panose="02020603050405020304" pitchFamily="18" charset="0"/>
              </a:rPr>
              <a:t>Сосновка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56 </a:t>
            </a:r>
            <a:r>
              <a:rPr lang="ru-RU" sz="1200" dirty="0">
                <a:latin typeface="Times New Roman" panose="02020603050405020304" pitchFamily="18" charset="0"/>
                <a:cs typeface="Times New Roman" panose="02020603050405020304" pitchFamily="18" charset="0"/>
              </a:rPr>
              <a:t>Таёжное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57 </a:t>
            </a:r>
            <a:r>
              <a:rPr lang="ru-RU" sz="1200" dirty="0">
                <a:latin typeface="Times New Roman" panose="02020603050405020304" pitchFamily="18" charset="0"/>
                <a:cs typeface="Times New Roman" panose="02020603050405020304" pitchFamily="18" charset="0"/>
              </a:rPr>
              <a:t>Томское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58 </a:t>
            </a:r>
            <a:r>
              <a:rPr lang="ru-RU" sz="1200" dirty="0">
                <a:latin typeface="Times New Roman" panose="02020603050405020304" pitchFamily="18" charset="0"/>
                <a:cs typeface="Times New Roman" panose="02020603050405020304" pitchFamily="18" charset="0"/>
              </a:rPr>
              <a:t>Тополево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59 </a:t>
            </a:r>
            <a:r>
              <a:rPr lang="ru-RU" sz="1200" dirty="0">
                <a:latin typeface="Times New Roman" panose="02020603050405020304" pitchFamily="18" charset="0"/>
                <a:cs typeface="Times New Roman" panose="02020603050405020304" pitchFamily="18" charset="0"/>
              </a:rPr>
              <a:t>Улика-Национальное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60 Улика-Павловка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61 </a:t>
            </a:r>
            <a:r>
              <a:rPr lang="ru-RU" sz="1200" dirty="0" err="1">
                <a:latin typeface="Times New Roman" panose="02020603050405020304" pitchFamily="18" charset="0"/>
                <a:cs typeface="Times New Roman" panose="02020603050405020304" pitchFamily="18" charset="0"/>
              </a:rPr>
              <a:t>Фёдоровка</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62 </a:t>
            </a:r>
            <a:r>
              <a:rPr lang="ru-RU" sz="1200" dirty="0" err="1">
                <a:latin typeface="Times New Roman" panose="02020603050405020304" pitchFamily="18" charset="0"/>
                <a:cs typeface="Times New Roman" panose="02020603050405020304" pitchFamily="18" charset="0"/>
              </a:rPr>
              <a:t>Хаил</a:t>
            </a:r>
            <a:r>
              <a:rPr lang="ru-RU" sz="1200" dirty="0">
                <a:latin typeface="Times New Roman" panose="02020603050405020304" pitchFamily="18" charset="0"/>
                <a:cs typeface="Times New Roman" panose="02020603050405020304" pitchFamily="18" charset="0"/>
              </a:rPr>
              <a:t>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63 </a:t>
            </a:r>
            <a:r>
              <a:rPr lang="ru-RU" sz="1200" dirty="0" err="1">
                <a:latin typeface="Times New Roman" panose="02020603050405020304" pitchFamily="18" charset="0"/>
                <a:cs typeface="Times New Roman" panose="02020603050405020304" pitchFamily="18" charset="0"/>
              </a:rPr>
              <a:t>Хехцир</a:t>
            </a:r>
            <a:r>
              <a:rPr lang="ru-RU" sz="1200" dirty="0">
                <a:latin typeface="Times New Roman" panose="02020603050405020304" pitchFamily="18" charset="0"/>
                <a:cs typeface="Times New Roman" panose="02020603050405020304" pitchFamily="18" charset="0"/>
              </a:rPr>
              <a:t>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64 </a:t>
            </a:r>
            <a:r>
              <a:rPr lang="ru-RU" sz="1200" dirty="0">
                <a:latin typeface="Times New Roman" panose="02020603050405020304" pitchFamily="18" charset="0"/>
                <a:cs typeface="Times New Roman" panose="02020603050405020304" pitchFamily="18" charset="0"/>
              </a:rPr>
              <a:t>Челны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65 </a:t>
            </a:r>
            <a:r>
              <a:rPr lang="ru-RU" sz="1200" dirty="0">
                <a:latin typeface="Times New Roman" panose="02020603050405020304" pitchFamily="18" charset="0"/>
                <a:cs typeface="Times New Roman" panose="02020603050405020304" pitchFamily="18" charset="0"/>
              </a:rPr>
              <a:t>Чёрная Речка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66 </a:t>
            </a:r>
            <a:r>
              <a:rPr lang="ru-RU" sz="1200" dirty="0">
                <a:latin typeface="Times New Roman" panose="02020603050405020304" pitchFamily="18" charset="0"/>
                <a:cs typeface="Times New Roman" panose="02020603050405020304" pitchFamily="18" charset="0"/>
              </a:rPr>
              <a:t>Чернолесье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67 </a:t>
            </a:r>
            <a:r>
              <a:rPr lang="ru-RU" sz="1200" dirty="0">
                <a:latin typeface="Times New Roman" panose="02020603050405020304" pitchFamily="18" charset="0"/>
                <a:cs typeface="Times New Roman" panose="02020603050405020304" pitchFamily="18" charset="0"/>
              </a:rPr>
              <a:t>Чирки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68 </a:t>
            </a:r>
            <a:r>
              <a:rPr lang="ru-RU" sz="1200" dirty="0">
                <a:latin typeface="Times New Roman" panose="02020603050405020304" pitchFamily="18" charset="0"/>
                <a:cs typeface="Times New Roman" panose="02020603050405020304" pitchFamily="18" charset="0"/>
              </a:rPr>
              <a:t>Чистополье село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69 </a:t>
            </a:r>
            <a:r>
              <a:rPr lang="ru-RU" sz="1200" dirty="0">
                <a:latin typeface="Times New Roman" panose="02020603050405020304" pitchFamily="18" charset="0"/>
                <a:cs typeface="Times New Roman" panose="02020603050405020304" pitchFamily="18" charset="0"/>
              </a:rPr>
              <a:t>18 км посёлок </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70 </a:t>
            </a:r>
            <a:r>
              <a:rPr lang="ru-RU" sz="1200" dirty="0">
                <a:latin typeface="Times New Roman" panose="02020603050405020304" pitchFamily="18" charset="0"/>
                <a:cs typeface="Times New Roman" panose="02020603050405020304" pitchFamily="18" charset="0"/>
              </a:rPr>
              <a:t>24 км</a:t>
            </a:r>
          </a:p>
        </p:txBody>
      </p:sp>
    </p:spTree>
    <p:extLst>
      <p:ext uri="{BB962C8B-B14F-4D97-AF65-F5344CB8AC3E}">
        <p14:creationId xmlns:p14="http://schemas.microsoft.com/office/powerpoint/2010/main" val="322212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2632" y="216705"/>
            <a:ext cx="8911687" cy="226918"/>
          </a:xfrm>
        </p:spPr>
        <p:txBody>
          <a:bodyPr>
            <a:normAutofit fontScale="90000"/>
          </a:bodyPr>
          <a:lstStyle/>
          <a:p>
            <a:r>
              <a:rPr lang="ru-RU" sz="2000" b="1" dirty="0" err="1">
                <a:latin typeface="Times New Roman" panose="02020603050405020304" pitchFamily="18" charset="0"/>
                <a:cs typeface="Times New Roman" panose="02020603050405020304" pitchFamily="18" charset="0"/>
              </a:rPr>
              <a:t>Муниципально</a:t>
            </a:r>
            <a:r>
              <a:rPr lang="ru-RU" sz="2000" b="1" dirty="0">
                <a:latin typeface="Times New Roman" panose="02020603050405020304" pitchFamily="18" charset="0"/>
                <a:cs typeface="Times New Roman" panose="02020603050405020304" pitchFamily="18" charset="0"/>
              </a:rPr>
              <a:t>-территориальное </a:t>
            </a:r>
            <a:r>
              <a:rPr lang="ru-RU" sz="2000" b="1" dirty="0" smtClean="0">
                <a:latin typeface="Times New Roman" panose="02020603050405020304" pitchFamily="18" charset="0"/>
                <a:cs typeface="Times New Roman" panose="02020603050405020304" pitchFamily="18" charset="0"/>
              </a:rPr>
              <a:t>устройство</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Административный </a:t>
            </a:r>
            <a:r>
              <a:rPr lang="ru-RU" sz="1800" dirty="0">
                <a:latin typeface="Times New Roman" panose="02020603050405020304" pitchFamily="18" charset="0"/>
                <a:cs typeface="Times New Roman" panose="02020603050405020304" pitchFamily="18" charset="0"/>
              </a:rPr>
              <a:t>центр района — </a:t>
            </a:r>
            <a:r>
              <a:rPr lang="ru-RU" sz="1800" b="1" dirty="0" smtClean="0">
                <a:latin typeface="Times New Roman" panose="02020603050405020304" pitchFamily="18" charset="0"/>
                <a:cs typeface="Times New Roman" panose="02020603050405020304" pitchFamily="18" charset="0"/>
              </a:rPr>
              <a:t>Амурск</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Амурский муниципальный район входят 10 муниципальных образований нижнего уровня, в том числе 2 городских и 8 сельских </a:t>
            </a:r>
            <a:r>
              <a:rPr lang="ru-RU" sz="1800" dirty="0" smtClean="0">
                <a:latin typeface="Times New Roman" panose="02020603050405020304" pitchFamily="18" charset="0"/>
                <a:cs typeface="Times New Roman" panose="02020603050405020304" pitchFamily="18" charset="0"/>
              </a:rPr>
              <a:t>поселений. </a:t>
            </a:r>
            <a:r>
              <a:rPr lang="ru-RU" sz="1800" b="1" dirty="0">
                <a:latin typeface="Times New Roman" panose="02020603050405020304" pitchFamily="18" charset="0"/>
                <a:cs typeface="Times New Roman" panose="02020603050405020304" pitchFamily="18" charset="0"/>
              </a:rPr>
              <a:t>Населённые пункты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Амурском районе 35 населённых пунктов, в том числе 2 городских (из который 1 город и 1 </a:t>
            </a:r>
            <a:r>
              <a:rPr lang="ru-RU" sz="1800" dirty="0" err="1">
                <a:latin typeface="Times New Roman" panose="02020603050405020304" pitchFamily="18" charset="0"/>
                <a:cs typeface="Times New Roman" panose="02020603050405020304" pitchFamily="18" charset="0"/>
              </a:rPr>
              <a:t>пгт</a:t>
            </a:r>
            <a:r>
              <a:rPr lang="ru-RU" sz="1800" dirty="0">
                <a:latin typeface="Times New Roman" panose="02020603050405020304" pitchFamily="18" charset="0"/>
                <a:cs typeface="Times New Roman" panose="02020603050405020304" pitchFamily="18" charset="0"/>
              </a:rPr>
              <a:t>) и 33 сельских</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00404" y="1892175"/>
            <a:ext cx="9236717" cy="4250601"/>
          </a:xfrm>
        </p:spPr>
        <p:txBody>
          <a:bodyPr numCol="3">
            <a:normAutofit/>
          </a:bodyPr>
          <a:lstStyle/>
          <a:p>
            <a:r>
              <a:rPr lang="ru-RU" sz="1400" dirty="0" smtClean="0">
                <a:latin typeface="Times New Roman" panose="02020603050405020304" pitchFamily="18" charset="0"/>
                <a:cs typeface="Times New Roman" panose="02020603050405020304" pitchFamily="18" charset="0"/>
              </a:rPr>
              <a:t>1 </a:t>
            </a:r>
            <a:r>
              <a:rPr lang="ru-RU" sz="1400" dirty="0">
                <a:latin typeface="Times New Roman" panose="02020603050405020304" pitchFamily="18" charset="0"/>
                <a:cs typeface="Times New Roman" panose="02020603050405020304" pitchFamily="18" charset="0"/>
              </a:rPr>
              <a:t>Амурск город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dirty="0" err="1">
                <a:latin typeface="Times New Roman" panose="02020603050405020304" pitchFamily="18" charset="0"/>
                <a:cs typeface="Times New Roman" panose="02020603050405020304" pitchFamily="18" charset="0"/>
              </a:rPr>
              <a:t>Ачан</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dirty="0">
                <a:latin typeface="Times New Roman" panose="02020603050405020304" pitchFamily="18" charset="0"/>
                <a:cs typeface="Times New Roman" panose="02020603050405020304" pitchFamily="18" charset="0"/>
              </a:rPr>
              <a:t>Болонь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4 </a:t>
            </a:r>
            <a:r>
              <a:rPr lang="ru-RU" sz="1400" dirty="0" err="1">
                <a:latin typeface="Times New Roman" panose="02020603050405020304" pitchFamily="18" charset="0"/>
                <a:cs typeface="Times New Roman" panose="02020603050405020304" pitchFamily="18" charset="0"/>
              </a:rPr>
              <a:t>Вандан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5 </a:t>
            </a:r>
            <a:r>
              <a:rPr lang="ru-RU" sz="1400" dirty="0">
                <a:latin typeface="Times New Roman" panose="02020603050405020304" pitchFamily="18" charset="0"/>
                <a:cs typeface="Times New Roman" panose="02020603050405020304" pitchFamily="18" charset="0"/>
              </a:rPr>
              <a:t>Вознесенское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6 </a:t>
            </a:r>
            <a:r>
              <a:rPr lang="ru-RU" sz="1400" dirty="0">
                <a:latin typeface="Times New Roman" panose="02020603050405020304" pitchFamily="18" charset="0"/>
                <a:cs typeface="Times New Roman" panose="02020603050405020304" pitchFamily="18" charset="0"/>
              </a:rPr>
              <a:t>Голубичное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Джармен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8 </a:t>
            </a:r>
            <a:r>
              <a:rPr lang="ru-RU" sz="1400" dirty="0" err="1">
                <a:latin typeface="Times New Roman" panose="02020603050405020304" pitchFamily="18" charset="0"/>
                <a:cs typeface="Times New Roman" panose="02020603050405020304" pitchFamily="18" charset="0"/>
              </a:rPr>
              <a:t>Джелюмкен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9 </a:t>
            </a:r>
            <a:r>
              <a:rPr lang="ru-RU" sz="1400" dirty="0" err="1">
                <a:latin typeface="Times New Roman" panose="02020603050405020304" pitchFamily="18" charset="0"/>
                <a:cs typeface="Times New Roman" panose="02020603050405020304" pitchFamily="18" charset="0"/>
              </a:rPr>
              <a:t>Джуен</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10 </a:t>
            </a:r>
            <a:r>
              <a:rPr lang="ru-RU" sz="1400" dirty="0" err="1">
                <a:latin typeface="Times New Roman" panose="02020603050405020304" pitchFamily="18" charset="0"/>
                <a:cs typeface="Times New Roman" panose="02020603050405020304" pitchFamily="18" charset="0"/>
              </a:rPr>
              <a:t>Диппы</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11 </a:t>
            </a:r>
            <a:r>
              <a:rPr lang="ru-RU" sz="1400" dirty="0">
                <a:latin typeface="Times New Roman" panose="02020603050405020304" pitchFamily="18" charset="0"/>
                <a:cs typeface="Times New Roman" panose="02020603050405020304" pitchFamily="18" charset="0"/>
              </a:rPr>
              <a:t>Известковый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12 </a:t>
            </a:r>
            <a:r>
              <a:rPr lang="ru-RU" sz="1400" dirty="0">
                <a:latin typeface="Times New Roman" panose="02020603050405020304" pitchFamily="18" charset="0"/>
                <a:cs typeface="Times New Roman" panose="02020603050405020304" pitchFamily="18" charset="0"/>
              </a:rPr>
              <a:t>Лесной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13 </a:t>
            </a:r>
            <a:r>
              <a:rPr lang="ru-RU" sz="1400" dirty="0">
                <a:latin typeface="Times New Roman" panose="02020603050405020304" pitchFamily="18" charset="0"/>
                <a:cs typeface="Times New Roman" panose="02020603050405020304" pitchFamily="18" charset="0"/>
              </a:rPr>
              <a:t>Литовко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14 </a:t>
            </a:r>
            <a:r>
              <a:rPr lang="ru-RU" sz="1400" dirty="0" err="1">
                <a:latin typeface="Times New Roman" panose="02020603050405020304" pitchFamily="18" charset="0"/>
                <a:cs typeface="Times New Roman" panose="02020603050405020304" pitchFamily="18" charset="0"/>
              </a:rPr>
              <a:t>Малмыж</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15 </a:t>
            </a:r>
            <a:r>
              <a:rPr lang="ru-RU" sz="1400" dirty="0" err="1">
                <a:latin typeface="Times New Roman" panose="02020603050405020304" pitchFamily="18" charset="0"/>
                <a:cs typeface="Times New Roman" panose="02020603050405020304" pitchFamily="18" charset="0"/>
              </a:rPr>
              <a:t>Менгон</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16 </a:t>
            </a:r>
            <a:r>
              <a:rPr lang="ru-RU" sz="1400" dirty="0" err="1">
                <a:latin typeface="Times New Roman" panose="02020603050405020304" pitchFamily="18" charset="0"/>
                <a:cs typeface="Times New Roman" panose="02020603050405020304" pitchFamily="18" charset="0"/>
              </a:rPr>
              <a:t>Нусхи</a:t>
            </a:r>
            <a:r>
              <a:rPr lang="ru-RU" sz="1400" dirty="0">
                <a:latin typeface="Times New Roman" panose="02020603050405020304" pitchFamily="18" charset="0"/>
                <a:cs typeface="Times New Roman" panose="02020603050405020304" pitchFamily="18" charset="0"/>
              </a:rPr>
              <a:t>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17 </a:t>
            </a:r>
            <a:r>
              <a:rPr lang="ru-RU" sz="1400" dirty="0" err="1">
                <a:latin typeface="Times New Roman" panose="02020603050405020304" pitchFamily="18" charset="0"/>
                <a:cs typeface="Times New Roman" panose="02020603050405020304" pitchFamily="18" charset="0"/>
              </a:rPr>
              <a:t>Омми</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18 </a:t>
            </a:r>
            <a:r>
              <a:rPr lang="ru-RU" sz="1400" dirty="0">
                <a:latin typeface="Times New Roman" panose="02020603050405020304" pitchFamily="18" charset="0"/>
                <a:cs typeface="Times New Roman" panose="02020603050405020304" pitchFamily="18" charset="0"/>
              </a:rPr>
              <a:t>Падали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Партизанские Сопки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20 </a:t>
            </a:r>
            <a:r>
              <a:rPr lang="ru-RU" sz="1400" dirty="0" err="1">
                <a:latin typeface="Times New Roman" panose="02020603050405020304" pitchFamily="18" charset="0"/>
                <a:cs typeface="Times New Roman" panose="02020603050405020304" pitchFamily="18" charset="0"/>
              </a:rPr>
              <a:t>Рыббаза</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21 </a:t>
            </a:r>
            <a:r>
              <a:rPr lang="ru-RU" sz="1400" dirty="0" err="1">
                <a:latin typeface="Times New Roman" panose="02020603050405020304" pitchFamily="18" charset="0"/>
                <a:cs typeface="Times New Roman" panose="02020603050405020304" pitchFamily="18" charset="0"/>
              </a:rPr>
              <a:t>Санболи</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22 </a:t>
            </a:r>
            <a:r>
              <a:rPr lang="ru-RU" sz="1400" dirty="0" err="1">
                <a:latin typeface="Times New Roman" panose="02020603050405020304" pitchFamily="18" charset="0"/>
                <a:cs typeface="Times New Roman" panose="02020603050405020304" pitchFamily="18" charset="0"/>
              </a:rPr>
              <a:t>Сельгон</a:t>
            </a:r>
            <a:r>
              <a:rPr lang="ru-RU" sz="1400" dirty="0">
                <a:latin typeface="Times New Roman" panose="02020603050405020304" pitchFamily="18" charset="0"/>
                <a:cs typeface="Times New Roman" panose="02020603050405020304" pitchFamily="18" charset="0"/>
              </a:rPr>
              <a:t>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23 </a:t>
            </a:r>
            <a:r>
              <a:rPr lang="ru-RU" sz="1400" dirty="0" err="1">
                <a:latin typeface="Times New Roman" panose="02020603050405020304" pitchFamily="18" charset="0"/>
                <a:cs typeface="Times New Roman" panose="02020603050405020304" pitchFamily="18" charset="0"/>
              </a:rPr>
              <a:t>Тейсин</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24 </a:t>
            </a:r>
            <a:r>
              <a:rPr lang="ru-RU" sz="1400" dirty="0">
                <a:latin typeface="Times New Roman" panose="02020603050405020304" pitchFamily="18" charset="0"/>
                <a:cs typeface="Times New Roman" panose="02020603050405020304" pitchFamily="18" charset="0"/>
              </a:rPr>
              <a:t>Украинка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25 </a:t>
            </a:r>
            <a:r>
              <a:rPr lang="ru-RU" sz="1400" dirty="0" err="1">
                <a:latin typeface="Times New Roman" panose="02020603050405020304" pitchFamily="18" charset="0"/>
                <a:cs typeface="Times New Roman" panose="02020603050405020304" pitchFamily="18" charset="0"/>
              </a:rPr>
              <a:t>Усть-Гур</a:t>
            </a:r>
            <a:r>
              <a:rPr lang="ru-RU" sz="1400" dirty="0">
                <a:latin typeface="Times New Roman" panose="02020603050405020304" pitchFamily="18" charset="0"/>
                <a:cs typeface="Times New Roman" panose="02020603050405020304" pitchFamily="18" charset="0"/>
              </a:rPr>
              <a:t> село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26 </a:t>
            </a:r>
            <a:r>
              <a:rPr lang="ru-RU" sz="1400" dirty="0">
                <a:latin typeface="Times New Roman" panose="02020603050405020304" pitchFamily="18" charset="0"/>
                <a:cs typeface="Times New Roman" panose="02020603050405020304" pitchFamily="18" charset="0"/>
              </a:rPr>
              <a:t>Форель посёлок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27 </a:t>
            </a:r>
            <a:r>
              <a:rPr lang="ru-RU" sz="1400" dirty="0" err="1">
                <a:latin typeface="Times New Roman" panose="02020603050405020304" pitchFamily="18" charset="0"/>
                <a:cs typeface="Times New Roman" panose="02020603050405020304" pitchFamily="18" charset="0"/>
              </a:rPr>
              <a:t>Хевчен</a:t>
            </a:r>
            <a:r>
              <a:rPr lang="ru-RU" sz="1400" dirty="0">
                <a:latin typeface="Times New Roman" panose="02020603050405020304" pitchFamily="18" charset="0"/>
                <a:cs typeface="Times New Roman" panose="02020603050405020304" pitchFamily="18" charset="0"/>
              </a:rPr>
              <a:t> разъезд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28 </a:t>
            </a:r>
            <a:r>
              <a:rPr lang="ru-RU" sz="1400" dirty="0">
                <a:latin typeface="Times New Roman" panose="02020603050405020304" pitchFamily="18" charset="0"/>
                <a:cs typeface="Times New Roman" panose="02020603050405020304" pitchFamily="18" charset="0"/>
              </a:rPr>
              <a:t>Эльбан </a:t>
            </a:r>
            <a:r>
              <a:rPr lang="ru-RU" sz="1400" dirty="0" err="1">
                <a:latin typeface="Times New Roman" panose="02020603050405020304" pitchFamily="18" charset="0"/>
                <a:cs typeface="Times New Roman" panose="02020603050405020304" pitchFamily="18" charset="0"/>
              </a:rPr>
              <a:t>пгт</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29 </a:t>
            </a:r>
            <a:r>
              <a:rPr lang="ru-RU" sz="1400" dirty="0">
                <a:latin typeface="Times New Roman" panose="02020603050405020304" pitchFamily="18" charset="0"/>
                <a:cs typeface="Times New Roman" panose="02020603050405020304" pitchFamily="18" charset="0"/>
              </a:rPr>
              <a:t>18 разъезд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30 </a:t>
            </a:r>
            <a:r>
              <a:rPr lang="ru-RU" sz="1400" dirty="0">
                <a:latin typeface="Times New Roman" panose="02020603050405020304" pitchFamily="18" charset="0"/>
                <a:cs typeface="Times New Roman" panose="02020603050405020304" pitchFamily="18" charset="0"/>
              </a:rPr>
              <a:t>21 разъезд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31 </a:t>
            </a:r>
            <a:r>
              <a:rPr lang="ru-RU" sz="1400" dirty="0">
                <a:latin typeface="Times New Roman" panose="02020603050405020304" pitchFamily="18" charset="0"/>
                <a:cs typeface="Times New Roman" panose="02020603050405020304" pitchFamily="18" charset="0"/>
              </a:rPr>
              <a:t>37 км казарма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32 </a:t>
            </a:r>
            <a:r>
              <a:rPr lang="ru-RU" sz="1400" dirty="0">
                <a:latin typeface="Times New Roman" panose="02020603050405020304" pitchFamily="18" charset="0"/>
                <a:cs typeface="Times New Roman" panose="02020603050405020304" pitchFamily="18" charset="0"/>
              </a:rPr>
              <a:t>147 км посёлок станции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33 </a:t>
            </a:r>
            <a:r>
              <a:rPr lang="ru-RU" sz="1400" dirty="0">
                <a:latin typeface="Times New Roman" panose="02020603050405020304" pitchFamily="18" charset="0"/>
                <a:cs typeface="Times New Roman" panose="02020603050405020304" pitchFamily="18" charset="0"/>
              </a:rPr>
              <a:t>207 км казарма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34 </a:t>
            </a:r>
            <a:r>
              <a:rPr lang="ru-RU" sz="1400" dirty="0">
                <a:latin typeface="Times New Roman" panose="02020603050405020304" pitchFamily="18" charset="0"/>
                <a:cs typeface="Times New Roman" panose="02020603050405020304" pitchFamily="18" charset="0"/>
              </a:rPr>
              <a:t>213 км казарма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35 </a:t>
            </a:r>
            <a:r>
              <a:rPr lang="ru-RU" sz="1400" dirty="0">
                <a:latin typeface="Times New Roman" panose="02020603050405020304" pitchFamily="18" charset="0"/>
                <a:cs typeface="Times New Roman" panose="02020603050405020304" pitchFamily="18" charset="0"/>
              </a:rPr>
              <a:t>286 км </a:t>
            </a:r>
            <a:r>
              <a:rPr lang="ru-RU" sz="1400" dirty="0" smtClean="0">
                <a:latin typeface="Times New Roman" panose="02020603050405020304" pitchFamily="18" charset="0"/>
                <a:cs typeface="Times New Roman" panose="02020603050405020304" pitchFamily="18" charset="0"/>
              </a:rPr>
              <a:t>казарма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7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88231"/>
          </a:xfrm>
        </p:spPr>
        <p:txBody>
          <a:bodyPr/>
          <a:lstStyle/>
          <a:p>
            <a:r>
              <a:rPr lang="ru-RU" dirty="0" err="1"/>
              <a:t>Аяно</a:t>
            </a:r>
            <a:r>
              <a:rPr lang="ru-RU" dirty="0"/>
              <a:t>-Майский район</a:t>
            </a:r>
          </a:p>
        </p:txBody>
      </p:sp>
      <p:sp>
        <p:nvSpPr>
          <p:cNvPr id="3" name="Объект 2"/>
          <p:cNvSpPr>
            <a:spLocks noGrp="1"/>
          </p:cNvSpPr>
          <p:nvPr>
            <p:ph idx="1"/>
          </p:nvPr>
        </p:nvSpPr>
        <p:spPr>
          <a:xfrm>
            <a:off x="3521798" y="1412341"/>
            <a:ext cx="7982814" cy="4698748"/>
          </a:xfrm>
        </p:spPr>
        <p:txBody>
          <a:bodyPr>
            <a:normAutofit/>
          </a:bodyPr>
          <a:lstStyle/>
          <a:p>
            <a:pPr algn="just"/>
            <a:r>
              <a:rPr lang="ru-RU" sz="1400" dirty="0" err="1">
                <a:latin typeface="Times New Roman" panose="02020603050405020304" pitchFamily="18" charset="0"/>
                <a:cs typeface="Times New Roman" panose="02020603050405020304" pitchFamily="18" charset="0"/>
              </a:rPr>
              <a:t>Аяно</a:t>
            </a:r>
            <a:r>
              <a:rPr lang="ru-RU" sz="1400" dirty="0">
                <a:latin typeface="Times New Roman" panose="02020603050405020304" pitchFamily="18" charset="0"/>
                <a:cs typeface="Times New Roman" panose="02020603050405020304" pitchFamily="18" charset="0"/>
              </a:rPr>
              <a:t>-Майский район является одним из отдалённых северных районов Хабаровского края. Расположен между 55°26' с. ш. и 59°32' с. ш. и 130°56' в. д. и 140°32' в. д. Территория района занимает площадь 167 228,6 км² (1-е место среди районов края). Район граничит на северо-востоке на протяжении 360 км с Охотским районом, на севере, северо-западе и западе на протяжении 870 км — с Республикой Саха (Якутия), на юго-западе на протяжении 120 км — с </a:t>
            </a:r>
            <a:r>
              <a:rPr lang="ru-RU" sz="1400" dirty="0" err="1">
                <a:latin typeface="Times New Roman" panose="02020603050405020304" pitchFamily="18" charset="0"/>
                <a:cs typeface="Times New Roman" panose="02020603050405020304" pitchFamily="18" charset="0"/>
              </a:rPr>
              <a:t>Зейским</a:t>
            </a:r>
            <a:r>
              <a:rPr lang="ru-RU" sz="1400" dirty="0">
                <a:latin typeface="Times New Roman" panose="02020603050405020304" pitchFamily="18" charset="0"/>
                <a:cs typeface="Times New Roman" panose="02020603050405020304" pitchFamily="18" charset="0"/>
              </a:rPr>
              <a:t> районом Амурской области, и на юге на протяжении 340 км — с </a:t>
            </a:r>
            <a:r>
              <a:rPr lang="ru-RU" sz="1400" dirty="0" err="1">
                <a:latin typeface="Times New Roman" panose="02020603050405020304" pitchFamily="18" charset="0"/>
                <a:cs typeface="Times New Roman" panose="02020603050405020304" pitchFamily="18" charset="0"/>
              </a:rPr>
              <a:t>Тугуро-Чумиканским</a:t>
            </a:r>
            <a:r>
              <a:rPr lang="ru-RU" sz="1400" dirty="0">
                <a:latin typeface="Times New Roman" panose="02020603050405020304" pitchFamily="18" charset="0"/>
                <a:cs typeface="Times New Roman" panose="02020603050405020304" pitchFamily="18" charset="0"/>
              </a:rPr>
              <a:t> районом Хабаровского края. На востоке </a:t>
            </a:r>
            <a:r>
              <a:rPr lang="ru-RU" sz="1400" dirty="0" err="1">
                <a:latin typeface="Times New Roman" panose="02020603050405020304" pitchFamily="18" charset="0"/>
                <a:cs typeface="Times New Roman" panose="02020603050405020304" pitchFamily="18" charset="0"/>
              </a:rPr>
              <a:t>Аяно</a:t>
            </a:r>
            <a:r>
              <a:rPr lang="ru-RU" sz="1400" dirty="0">
                <a:latin typeface="Times New Roman" panose="02020603050405020304" pitchFamily="18" charset="0"/>
                <a:cs typeface="Times New Roman" panose="02020603050405020304" pitchFamily="18" charset="0"/>
              </a:rPr>
              <a:t>-Майский район омывается водами Охотского моря, общая протяжённость береговой линии района — 390 км. Общая же протяжённость границ района составляет 2080 км. </a:t>
            </a:r>
          </a:p>
        </p:txBody>
      </p:sp>
      <p:pic>
        <p:nvPicPr>
          <p:cNvPr id="4" name="Рисунок 3"/>
          <p:cNvPicPr>
            <a:picLocks noChangeAspect="1"/>
          </p:cNvPicPr>
          <p:nvPr/>
        </p:nvPicPr>
        <p:blipFill>
          <a:blip r:embed="rId2"/>
          <a:stretch>
            <a:fillRect/>
          </a:stretch>
        </p:blipFill>
        <p:spPr>
          <a:xfrm>
            <a:off x="1163371" y="1412341"/>
            <a:ext cx="2439908" cy="4698748"/>
          </a:xfrm>
          <a:prstGeom prst="rect">
            <a:avLst/>
          </a:prstGeom>
        </p:spPr>
      </p:pic>
      <p:pic>
        <p:nvPicPr>
          <p:cNvPr id="3074" name="Picture 2" descr="https://avatars.mds.yandex.net/i?id=dc9cfcac1d319087654a014c7df1366e_sr-524708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2" y="3409950"/>
            <a:ext cx="3706813" cy="2701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vatars.mds.yandex.net/i?id=6ab58b19d0a1f5affa70eaf096995d3c5b0aba9e-902985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178" y="3409949"/>
            <a:ext cx="3966817" cy="270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6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88231"/>
          </a:xfrm>
        </p:spPr>
        <p:txBody>
          <a:bodyPr/>
          <a:lstStyle/>
          <a:p>
            <a:r>
              <a:rPr lang="ru-RU" dirty="0"/>
              <a:t>Герб </a:t>
            </a:r>
            <a:r>
              <a:rPr lang="ru-RU" dirty="0" err="1"/>
              <a:t>Аяно</a:t>
            </a:r>
            <a:r>
              <a:rPr lang="ru-RU" dirty="0"/>
              <a:t>-Майского района </a:t>
            </a:r>
          </a:p>
        </p:txBody>
      </p:sp>
      <p:sp>
        <p:nvSpPr>
          <p:cNvPr id="3" name="Объект 2"/>
          <p:cNvSpPr>
            <a:spLocks noGrp="1"/>
          </p:cNvSpPr>
          <p:nvPr>
            <p:ph idx="1"/>
          </p:nvPr>
        </p:nvSpPr>
        <p:spPr>
          <a:xfrm>
            <a:off x="2592925" y="2410520"/>
            <a:ext cx="8915400" cy="3777622"/>
          </a:xfrm>
        </p:spPr>
        <p:txBody>
          <a:bodyPr>
            <a:normAutofit/>
          </a:bodyPr>
          <a:lstStyle/>
          <a:p>
            <a:pPr algn="just"/>
            <a:r>
              <a:rPr lang="ru-RU" sz="1600" dirty="0">
                <a:latin typeface="Times New Roman" panose="02020603050405020304" pitchFamily="18" charset="0"/>
                <a:cs typeface="Times New Roman" panose="02020603050405020304" pitchFamily="18" charset="0"/>
              </a:rPr>
              <a:t>«В зелёном поле над лазоревой оконечностью, обременённой серебряным крабом и имеющей серебряную кайму, сложенную из малых ромбов — серебряная голова северного оленя настороже и между его рогов — скачущий влево и обернувшийся соболь того же металла». Герб </a:t>
            </a:r>
            <a:r>
              <a:rPr lang="ru-RU" sz="1600" dirty="0" err="1">
                <a:latin typeface="Times New Roman" panose="02020603050405020304" pitchFamily="18" charset="0"/>
                <a:cs typeface="Times New Roman" panose="02020603050405020304" pitchFamily="18" charset="0"/>
              </a:rPr>
              <a:t>Аяно</a:t>
            </a:r>
            <a:r>
              <a:rPr lang="ru-RU" sz="1600" dirty="0">
                <a:latin typeface="Times New Roman" panose="02020603050405020304" pitchFamily="18" charset="0"/>
                <a:cs typeface="Times New Roman" panose="02020603050405020304" pitchFamily="18" charset="0"/>
              </a:rPr>
              <a:t>-Майского муниципального района может воспроизводиться в двух равно допустимых версиях: без вольной части и с вольной частью — четырёхугольником, примыкающим к верхнему правому углу щита с воспроизведенным в нём гербом Хабаровского края. Герб </a:t>
            </a:r>
            <a:r>
              <a:rPr lang="ru-RU" sz="1600" dirty="0" err="1">
                <a:latin typeface="Times New Roman" panose="02020603050405020304" pitchFamily="18" charset="0"/>
                <a:cs typeface="Times New Roman" panose="02020603050405020304" pitchFamily="18" charset="0"/>
              </a:rPr>
              <a:t>Аяно</a:t>
            </a:r>
            <a:r>
              <a:rPr lang="ru-RU" sz="1600" dirty="0">
                <a:latin typeface="Times New Roman" panose="02020603050405020304" pitchFamily="18" charset="0"/>
                <a:cs typeface="Times New Roman" panose="02020603050405020304" pitchFamily="18" charset="0"/>
              </a:rPr>
              <a:t>-Майского муниципального района в соответствии с Методическими рекомендациями по разработке и использованию официальных символов муниципальных образований (Раздел 2, Глава VIII, </a:t>
            </a:r>
            <a:r>
              <a:rPr lang="ru-RU" sz="1600" dirty="0" err="1">
                <a:latin typeface="Times New Roman" panose="02020603050405020304" pitchFamily="18" charset="0"/>
                <a:cs typeface="Times New Roman" panose="02020603050405020304" pitchFamily="18" charset="0"/>
              </a:rPr>
              <a:t>п.п</a:t>
            </a:r>
            <a:r>
              <a:rPr lang="ru-RU" sz="1600" dirty="0">
                <a:latin typeface="Times New Roman" panose="02020603050405020304" pitchFamily="18" charset="0"/>
                <a:cs typeface="Times New Roman" panose="02020603050405020304" pitchFamily="18" charset="0"/>
              </a:rPr>
              <a:t>. 45-46), утверждёнными геральдическим Советом при Президенте Российской Федерации 28 июня 2006 года может воспроизводиться со статусной короной установленного образца</a:t>
            </a:r>
          </a:p>
        </p:txBody>
      </p:sp>
      <p:pic>
        <p:nvPicPr>
          <p:cNvPr id="4" name="Рисунок 3"/>
          <p:cNvPicPr>
            <a:picLocks noChangeAspect="1"/>
          </p:cNvPicPr>
          <p:nvPr/>
        </p:nvPicPr>
        <p:blipFill>
          <a:blip r:embed="rId2"/>
          <a:stretch>
            <a:fillRect/>
          </a:stretch>
        </p:blipFill>
        <p:spPr>
          <a:xfrm>
            <a:off x="9732475" y="549384"/>
            <a:ext cx="1772137" cy="1786410"/>
          </a:xfrm>
          <a:prstGeom prst="rect">
            <a:avLst/>
          </a:prstGeom>
        </p:spPr>
      </p:pic>
    </p:spTree>
    <p:extLst>
      <p:ext uri="{BB962C8B-B14F-4D97-AF65-F5344CB8AC3E}">
        <p14:creationId xmlns:p14="http://schemas.microsoft.com/office/powerpoint/2010/main" val="101018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err="1">
                <a:latin typeface="Times New Roman" panose="02020603050405020304" pitchFamily="18" charset="0"/>
                <a:cs typeface="Times New Roman" panose="02020603050405020304" pitchFamily="18" charset="0"/>
              </a:rPr>
              <a:t>Муниципально</a:t>
            </a:r>
            <a:r>
              <a:rPr lang="ru-RU" sz="1800" b="1" dirty="0">
                <a:latin typeface="Times New Roman" panose="02020603050405020304" pitchFamily="18" charset="0"/>
                <a:cs typeface="Times New Roman" panose="02020603050405020304" pitchFamily="18" charset="0"/>
              </a:rPr>
              <a:t>-территориальное </a:t>
            </a:r>
            <a:r>
              <a:rPr lang="ru-RU" sz="1800" b="1" dirty="0" smtClean="0">
                <a:latin typeface="Times New Roman" panose="02020603050405020304" pitchFamily="18" charset="0"/>
                <a:cs typeface="Times New Roman" panose="02020603050405020304" pitchFamily="18" charset="0"/>
              </a:rPr>
              <a:t>устрой</a:t>
            </a:r>
            <a:br>
              <a:rPr lang="ru-RU" sz="1800" b="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Административный центр района </a:t>
            </a:r>
            <a:r>
              <a:rPr lang="ru-RU" sz="1800" dirty="0" smtClean="0">
                <a:latin typeface="Times New Roman" panose="02020603050405020304" pitchFamily="18" charset="0"/>
                <a:cs typeface="Times New Roman" panose="02020603050405020304" pitchFamily="18" charset="0"/>
              </a:rPr>
              <a:t>– село </a:t>
            </a:r>
            <a:r>
              <a:rPr lang="ru-RU" sz="1800" dirty="0" err="1" smtClean="0">
                <a:latin typeface="Times New Roman" panose="02020603050405020304" pitchFamily="18" charset="0"/>
                <a:cs typeface="Times New Roman" panose="02020603050405020304" pitchFamily="18" charset="0"/>
              </a:rPr>
              <a:t>Аян</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Аяно</a:t>
            </a:r>
            <a:r>
              <a:rPr lang="ru-RU" sz="1800" dirty="0">
                <a:latin typeface="Times New Roman" panose="02020603050405020304" pitchFamily="18" charset="0"/>
                <a:cs typeface="Times New Roman" panose="02020603050405020304" pitchFamily="18" charset="0"/>
              </a:rPr>
              <a:t>-Майский муниципальный район входят 4 муниципальных образования нижнего уровня со статусом сельских поселений, а также 1 межселенная территория без какого-либо статуса муниципального образования Населённые пункты В </a:t>
            </a:r>
            <a:r>
              <a:rPr lang="ru-RU" sz="1800" dirty="0" err="1">
                <a:latin typeface="Times New Roman" panose="02020603050405020304" pitchFamily="18" charset="0"/>
                <a:cs typeface="Times New Roman" panose="02020603050405020304" pitchFamily="18" charset="0"/>
              </a:rPr>
              <a:t>Аяно</a:t>
            </a:r>
            <a:r>
              <a:rPr lang="ru-RU" sz="1800" dirty="0">
                <a:latin typeface="Times New Roman" panose="02020603050405020304" pitchFamily="18" charset="0"/>
                <a:cs typeface="Times New Roman" panose="02020603050405020304" pitchFamily="18" charset="0"/>
              </a:rPr>
              <a:t>-Майском районе 11 населённых пунктов (все — сельские) </a:t>
            </a:r>
          </a:p>
        </p:txBody>
      </p:sp>
      <p:sp>
        <p:nvSpPr>
          <p:cNvPr id="3" name="Объект 2"/>
          <p:cNvSpPr>
            <a:spLocks noGrp="1"/>
          </p:cNvSpPr>
          <p:nvPr>
            <p:ph idx="1"/>
          </p:nvPr>
        </p:nvSpPr>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Аим</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Алдома</a:t>
            </a:r>
            <a:r>
              <a:rPr lang="ru-RU" dirty="0">
                <a:latin typeface="Times New Roman" panose="02020603050405020304" pitchFamily="18" charset="0"/>
                <a:cs typeface="Times New Roman" panose="02020603050405020304" pitchFamily="18" charset="0"/>
              </a:rPr>
              <a:t> монтёрский пункт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Аян</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село</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Батомга</a:t>
            </a:r>
            <a:r>
              <a:rPr lang="ru-RU" dirty="0">
                <a:latin typeface="Times New Roman" panose="02020603050405020304" pitchFamily="18" charset="0"/>
                <a:cs typeface="Times New Roman" panose="02020603050405020304" pitchFamily="18" charset="0"/>
              </a:rPr>
              <a:t> метеостанция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Джигда</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Курун-Урях</a:t>
            </a:r>
            <a:r>
              <a:rPr lang="ru-RU" dirty="0">
                <a:latin typeface="Times New Roman" panose="02020603050405020304" pitchFamily="18" charset="0"/>
                <a:cs typeface="Times New Roman" panose="02020603050405020304" pitchFamily="18" charset="0"/>
              </a:rPr>
              <a:t> метеостанция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Нелькан</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 </a:t>
            </a:r>
            <a:r>
              <a:rPr lang="ru-RU" dirty="0">
                <a:latin typeface="Times New Roman" panose="02020603050405020304" pitchFamily="18" charset="0"/>
                <a:cs typeface="Times New Roman" panose="02020603050405020304" pitchFamily="18" charset="0"/>
              </a:rPr>
              <a:t>Разрезной монтёрский пункт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9 </a:t>
            </a:r>
            <a:r>
              <a:rPr lang="ru-RU" dirty="0">
                <a:latin typeface="Times New Roman" panose="02020603050405020304" pitchFamily="18" charset="0"/>
                <a:cs typeface="Times New Roman" panose="02020603050405020304" pitchFamily="18" charset="0"/>
              </a:rPr>
              <a:t>Семиречье монтёрский пункт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10 </a:t>
            </a:r>
            <a:r>
              <a:rPr lang="ru-RU" dirty="0" err="1">
                <a:latin typeface="Times New Roman" panose="02020603050405020304" pitchFamily="18" charset="0"/>
                <a:cs typeface="Times New Roman" panose="02020603050405020304" pitchFamily="18" charset="0"/>
              </a:rPr>
              <a:t>Фёдорово</a:t>
            </a:r>
            <a:r>
              <a:rPr lang="ru-RU" dirty="0">
                <a:latin typeface="Times New Roman" panose="02020603050405020304" pitchFamily="18" charset="0"/>
                <a:cs typeface="Times New Roman" panose="02020603050405020304" pitchFamily="18" charset="0"/>
              </a:rPr>
              <a:t> село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11 </a:t>
            </a:r>
            <a:r>
              <a:rPr lang="ru-RU" dirty="0" err="1">
                <a:latin typeface="Times New Roman" panose="02020603050405020304" pitchFamily="18" charset="0"/>
                <a:cs typeface="Times New Roman" panose="02020603050405020304" pitchFamily="18" charset="0"/>
              </a:rPr>
              <a:t>Ципанда</a:t>
            </a:r>
            <a:r>
              <a:rPr lang="ru-RU" dirty="0">
                <a:latin typeface="Times New Roman" panose="02020603050405020304" pitchFamily="18" charset="0"/>
                <a:cs typeface="Times New Roman" panose="02020603050405020304" pitchFamily="18" charset="0"/>
              </a:rPr>
              <a:t> монтёрский </a:t>
            </a:r>
            <a:r>
              <a:rPr lang="ru-RU" dirty="0" smtClean="0">
                <a:latin typeface="Times New Roman" panose="02020603050405020304" pitchFamily="18" charset="0"/>
                <a:cs typeface="Times New Roman" panose="02020603050405020304" pitchFamily="18" charset="0"/>
              </a:rPr>
              <a:t>пункт</a:t>
            </a:r>
            <a:endParaRPr lang="ru-RU" dirty="0">
              <a:latin typeface="Times New Roman" panose="02020603050405020304" pitchFamily="18" charset="0"/>
              <a:cs typeface="Times New Roman" panose="02020603050405020304" pitchFamily="18" charset="0"/>
            </a:endParaRPr>
          </a:p>
        </p:txBody>
      </p:sp>
      <p:pic>
        <p:nvPicPr>
          <p:cNvPr id="1026" name="Picture 2" descr="Файл:Nelcentr.jpg - Википедия Переизд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36" y="2015907"/>
            <a:ext cx="2590465" cy="2175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d40b29932f3b6816d7342835c7b39534543a90dc-533503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701" y="4191755"/>
            <a:ext cx="2888055" cy="210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0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702</TotalTime>
  <Words>7452</Words>
  <Application>Microsoft Office PowerPoint</Application>
  <PresentationFormat>Широкоэкранный</PresentationFormat>
  <Paragraphs>534</Paragraphs>
  <Slides>54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54</vt:i4>
      </vt:variant>
    </vt:vector>
  </HeadingPairs>
  <TitlesOfParts>
    <vt:vector size="59" baseType="lpstr">
      <vt:lpstr>Arial</vt:lpstr>
      <vt:lpstr>Century Gothic</vt:lpstr>
      <vt:lpstr>Times New Roman</vt:lpstr>
      <vt:lpstr>Wingdings 3</vt:lpstr>
      <vt:lpstr>Легкий дым</vt:lpstr>
      <vt:lpstr>Населенные пункты Хабаровского края</vt:lpstr>
      <vt:lpstr>Административно-территориальное устройство Хабаровского края</vt:lpstr>
      <vt:lpstr>Презентация PowerPoint</vt:lpstr>
      <vt:lpstr>Амурский район</vt:lpstr>
      <vt:lpstr>Герб Амурского района</vt:lpstr>
      <vt:lpstr>Муниципально-территориальное устройство Административный центр района — Амурск. В Амурский муниципальный район входят 10 муниципальных образований нижнего уровня, в том числе 2 городских и 8 сельских поселений. Населённые пункты  В Амурском районе 35 населённых пунктов, в том числе 2 городских (из который 1 город и 1 пгт) и 33 сельских </vt:lpstr>
      <vt:lpstr>Аяно-Майский район</vt:lpstr>
      <vt:lpstr>Герб Аяно-Майского района </vt:lpstr>
      <vt:lpstr>Муниципально-территориальное устрой Административный центр района – село Аян. В Аяно-Майский муниципальный район входят 4 муниципальных образования нижнего уровня со статусом сельских поселений, а также 1 межселенная территория без какого-либо статуса муниципального образования Населённые пункты В Аяно-Майском районе 11 населённых пунктов (все — сельские) </vt:lpstr>
      <vt:lpstr>Бикинский район</vt:lpstr>
      <vt:lpstr>Герб Бикинского района</vt:lpstr>
      <vt:lpstr>Муниципально-территориальное устройство  Административный центр района – город Бикин. В Бикинский муниципальный район входят 9 муниципальных образований нижнего уровня, в том числе 1 городское и 8 сельских поселений Населённые пункты В Бикинском районе 12 населённых пунктов</vt:lpstr>
      <vt:lpstr>Ванинский район</vt:lpstr>
      <vt:lpstr>Герб Ванинского района</vt:lpstr>
      <vt:lpstr>Муниципально-территориальное устройство Административный центр района- пгт Ванино.  В Ванинский муниципальный район входят 10 муниципальных образований нижнего уровня, в том числе 3 городских и 7 сельских поселений  Населённые пункты  В Ванинском районе 20 населённых пунктов, том числе 3 городских (пгт) и 17 сельских</vt:lpstr>
      <vt:lpstr>Верхнебуреинский район</vt:lpstr>
      <vt:lpstr>Герб Верхнебуреинского района</vt:lpstr>
      <vt:lpstr>Муниципально-территориальное устройство Административный центр района – пгт Чегдомын  В Верхнебуреинский муниципальный район входят 13 муниципальных образований нижнего уровня, в том числе 2 городских и 11 сельских поселений, а также 1 межселенная территория без какого-либо статуса муниципального образования  Населённые пункты  В Верхнебуреинском районе 30 населённых пунктов, в том числе 2 городских (пгт) и 28 сельских</vt:lpstr>
      <vt:lpstr>Вяземский район </vt:lpstr>
      <vt:lpstr>Герб Вяземского района</vt:lpstr>
      <vt:lpstr>Муниципально-территориальное устройство Административный центр района – город Вяземский.  В Вяземский муниципальный район входят 19 муниципальных образований нижнего уровня, в том числе 1 городское и 18 сельских поселений Населённые пункты  В Вяземском районе 24 населённых пункта, в том числе 1 городской (город) и 23 сельских</vt:lpstr>
      <vt:lpstr>Комсомольский район</vt:lpstr>
      <vt:lpstr>Герб Комсомольского района</vt:lpstr>
      <vt:lpstr>Муниципально-территориальное устройство Административный центр района – город Комсомольск –на –Амуре.  В Комсомольский муниципальный район входит 21 муниципальное образование со статусом сельского поселения, а также 1 межселенная территория без какого-либо статуса муниципального образования Населённые пункты  В Комсомольском районе 35 населённых пунктов (райцентр город Комсомольск-на-Амуре в состав района не входит)</vt:lpstr>
      <vt:lpstr>Район имени Лазо</vt:lpstr>
      <vt:lpstr>Герб района имени Лазо</vt:lpstr>
      <vt:lpstr>Муниципально-территориальное устройство Административный центр района- пгт Переясловка.  В муниципальный район имени Лазо входит 21 муниципальное образование нижнего уровня, в том числе 3 городских и 18 сельских поселений Населённые пункты  В районе имени Лазо 52 населённых пункта, в том числе 3 городских (рабочих посёлка) и 49 сельских</vt:lpstr>
      <vt:lpstr>Нанайский район</vt:lpstr>
      <vt:lpstr>Герб Нанайского района</vt:lpstr>
      <vt:lpstr>Муниципально-территориальное устройство  Административный центр района – село Троицкое. В Нанайский муниципальный район входят 14 муниципальных образований нижнего уровня со статусом сельских поселений  Населённые пункты  В Нанайском районе 20 населённых пунктов</vt:lpstr>
      <vt:lpstr>Николаевский район </vt:lpstr>
      <vt:lpstr>Герб Николаевского района</vt:lpstr>
      <vt:lpstr>Муниципально-территориальное устройство  Административный центр района – город Николаевск- на-Амуре. В Николаевский муниципальный район входят 14 муниципальных образований нижнего уровня, в том числе 3 городских и 11 сельских поселений, а также 1 межселенная территория без какого-либо статуса муниципального образования  Населённые пункты  В Николаевском районе 28 населённых пунктов, в том числе 3 городских (из которых 2 рабочих посёлка (пгт) и 1 город) и 25 сельских</vt:lpstr>
      <vt:lpstr>Охотский район</vt:lpstr>
      <vt:lpstr>Герб Охотского муниципального округа</vt:lpstr>
      <vt:lpstr>Муниципально-территориальное устройство  Административный центр района – пгт Охотск. В Охотский муниципальный округ входят 8 муниципальных образований нижнего уровня, в том числе 1 городское и 7 сельских поселений  Населённые пункты  В Охотском округе 13 населённых пунктов, в том числе 1 городской (рабочий посёлок) и 12 сельских</vt:lpstr>
      <vt:lpstr>Район имени Полины Осипенко </vt:lpstr>
      <vt:lpstr>Герб района имени Полины Осипенко</vt:lpstr>
      <vt:lpstr>Муниципально-территориальное устройство Административный центр района- село имени Полины Осипенко  В муниципальный район входят 5 муниципальных образований нижнего уровня со статусом сельских поселений, а также 1 межселенная территория без какого-либо статуса муниципального образования  Населённые пункты  В районе имени Полины Осипенко 16 населённых пунктов</vt:lpstr>
      <vt:lpstr>Советско-Гаванский район</vt:lpstr>
      <vt:lpstr>Герб Советско-Гаванского района</vt:lpstr>
      <vt:lpstr>Муниципально-территориальное устройство  Административный центр района -  город Советская Гавань В Советско-Гаванский муниципальный район входят 5 муниципальных образований нижнего уровня, в том числе 4 городских и 1 сельское поселение, а также 1 межселенная территория без статуса муниципального образования  Населённые пункты  В Советско-Гаванском районе 9 населённых пунктов, в том числе 4 городских (из которых 3 рабочих посёлка (пгт) и 1 город) и 5 сельских</vt:lpstr>
      <vt:lpstr>Солнечный район </vt:lpstr>
      <vt:lpstr>Герб Солнечного района</vt:lpstr>
      <vt:lpstr>Муниципально-территориальное устройство  Административный центр района – пгт Солнечный. В Солнечный муниципальный район входят 11 муниципальных образований нижнего уровня, в том числе 1 городское и 10 сельских поселений  Населённые пункты  В Солнечном районе 18 населённых пунктов, в том числе 1 городской (рабочий посёлок) и 17 сельских</vt:lpstr>
      <vt:lpstr>Тугуро-Чумиканский район</vt:lpstr>
      <vt:lpstr>Герб Тугуро-Чумиканского района</vt:lpstr>
      <vt:lpstr>Муниципально-территориальное устройство Административный центр района – пгт Солнечный.  В Тугуро-Чумиканский муниципальный район входят 5 муниципальных образований нижнего уровня со статусом сельских поселений, а также 1 межселенная территория без какого-либо статуса муниципального образования  Населённые пункты  В Тугуро-Чумиканском районе 9 населённых пунктов</vt:lpstr>
      <vt:lpstr>Ульчский район</vt:lpstr>
      <vt:lpstr>Герб Ульчского района</vt:lpstr>
      <vt:lpstr>Муниципально-территориальное устройство  Административный центр района  - село Богородское. В Ульчский муниципальный район входят 18 муниципальных образований нижнего уровня со статусом сельских поселений  Населённые пункт  В Ульчском районе 32 населённых пункта</vt:lpstr>
      <vt:lpstr>Хабаровский район</vt:lpstr>
      <vt:lpstr>Герб Хабаровского района</vt:lpstr>
      <vt:lpstr>Муниципально-территориальное устройство  Административный центр района – Хабаровск. В Хабаровский муниципальный район входят 27 муниципальных образований нижнего уровня, в том числе 1 городское и 26 сельских поселений  Населённые пункты пунктов, в том числе 1 городской (рабочий посёлок) и 69 сельских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Населенные пункты Хабаровского края</dc:title>
  <dc:creator>Kadr</dc:creator>
  <cp:lastModifiedBy>Kadr</cp:lastModifiedBy>
  <cp:revision>51</cp:revision>
  <dcterms:created xsi:type="dcterms:W3CDTF">2024-03-12T01:40:49Z</dcterms:created>
  <dcterms:modified xsi:type="dcterms:W3CDTF">2024-03-17T22:50:27Z</dcterms:modified>
</cp:coreProperties>
</file>